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8" r:id="rId2"/>
    <p:sldId id="303" r:id="rId3"/>
    <p:sldId id="259" r:id="rId4"/>
    <p:sldId id="260" r:id="rId5"/>
    <p:sldId id="261" r:id="rId6"/>
    <p:sldId id="283" r:id="rId7"/>
    <p:sldId id="304" r:id="rId8"/>
    <p:sldId id="262" r:id="rId9"/>
    <p:sldId id="305" r:id="rId10"/>
    <p:sldId id="306" r:id="rId11"/>
    <p:sldId id="264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F21"/>
    <a:srgbClr val="A8122A"/>
    <a:srgbClr val="3B3D3C"/>
    <a:srgbClr val="2C2E2D"/>
    <a:srgbClr val="FFFFFF"/>
    <a:srgbClr val="2EA858"/>
    <a:srgbClr val="0D70BC"/>
    <a:srgbClr val="0F51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1" autoAdjust="0"/>
    <p:restoredTop sz="90929"/>
  </p:normalViewPr>
  <p:slideViewPr>
    <p:cSldViewPr>
      <p:cViewPr>
        <p:scale>
          <a:sx n="60" d="100"/>
          <a:sy n="60" d="100"/>
        </p:scale>
        <p:origin x="-46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3FA22B-7F86-474D-ABC5-99B7E7E0AC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04916-7CC6-436C-8F25-810A5676A937}" type="slidenum">
              <a:rPr lang="en-US"/>
              <a:pPr/>
              <a:t>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17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19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4F334-208C-4F37-8FCB-F21A707C408E}" type="slidenum">
              <a:rPr lang="en-US"/>
              <a:pPr/>
              <a:t>2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20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21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4F334-208C-4F37-8FCB-F21A707C408E}" type="slidenum">
              <a:rPr lang="en-US"/>
              <a:pPr/>
              <a:t>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41CBF-F077-4219-8CEA-FFE53DD6CCB3}" type="slidenum">
              <a:rPr lang="en-US"/>
              <a:pPr/>
              <a:t>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04BA8-F27F-4501-9EED-7A923F81458C}" type="slidenum">
              <a:rPr lang="en-US"/>
              <a:pPr/>
              <a:t>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04733-F031-4F0C-A639-B00729293AA9}" type="slidenum">
              <a:rPr lang="en-US"/>
              <a:pPr/>
              <a:t>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04733-F031-4F0C-A639-B00729293AA9}" type="slidenum">
              <a:rPr lang="en-US"/>
              <a:pPr/>
              <a:t>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6863-E606-4436-9D85-0BE8FC2DBEEB}" type="slidenum">
              <a:rPr lang="en-US"/>
              <a:pPr/>
              <a:t>8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14DA-3E97-4048-A91A-597A041D973F}" type="slidenum">
              <a:rPr lang="en-US"/>
              <a:pPr/>
              <a:t>9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045B8-0699-4F65-A635-AC84DBA50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A8341-943B-4FFD-AB83-989587EC0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BE94-23D9-4231-AA36-B0AC04B80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9036F-C1E4-4AE7-97A2-EC4D3AC56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43E5-60F1-45AB-A7CC-CBFC5E40A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A7E55-D836-47F4-8114-769309045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B1FC5-0821-4D8B-87DF-0354CF1B6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EF3E-1B4A-4631-96D4-7D6E33518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09E18-B144-4C28-B9AA-EC7B336EA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B0C0C-A5AF-4F2F-B5C6-2346DF587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EFC6-9F64-4634-B4A4-0937F708B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DA3F12-837C-48DE-B40A-92F6B61C93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/>
        </p:nvSpPr>
        <p:spPr bwMode="auto">
          <a:xfrm>
            <a:off x="514350" y="838200"/>
            <a:ext cx="8115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sz="2800">
                <a:latin typeface="Arial" charset="0"/>
              </a:rPr>
              <a:t>Eberhard O. Voit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/>
        </p:nvSpPr>
        <p:spPr bwMode="auto">
          <a:xfrm>
            <a:off x="209550" y="1752600"/>
            <a:ext cx="8724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rgbClr val="B70F21"/>
                </a:solidFill>
                <a:latin typeface="Arial" charset="0"/>
              </a:rPr>
              <a:t>A First Course in</a:t>
            </a:r>
            <a:r>
              <a:rPr lang="en-US" sz="7200" b="1" dirty="0">
                <a:solidFill>
                  <a:srgbClr val="B70F2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7200" b="1" dirty="0">
                <a:solidFill>
                  <a:srgbClr val="B70F21"/>
                </a:solidFill>
                <a:latin typeface="Arial" charset="0"/>
              </a:rPr>
              <a:t>Systems Biology</a:t>
            </a:r>
            <a:endParaRPr lang="en-US" sz="7200" dirty="0">
              <a:solidFill>
                <a:srgbClr val="B70F21"/>
              </a:solidFill>
              <a:latin typeface="Arial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86200" y="6278563"/>
            <a:ext cx="502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Copyright © Garland Science 2013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latin typeface="Arial" charset="0"/>
              </a:rPr>
              <a:t>Chapter 5</a:t>
            </a:r>
          </a:p>
          <a:p>
            <a:pPr algn="ctr"/>
            <a:r>
              <a:rPr lang="en-US" sz="3600">
                <a:latin typeface="Arial" charset="0"/>
              </a:rPr>
              <a:t>Parameter Estimation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Non-linear regression</a:t>
            </a:r>
            <a:endParaRPr lang="en-US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923928" cy="262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5102210" cy="26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Genetic Algorithm</a:t>
            </a:r>
            <a:endParaRPr lang="en-US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1929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7377336" cy="18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Other Stochastic Algorithms</a:t>
            </a:r>
            <a:endParaRPr lang="en-US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r>
              <a:rPr lang="en-US" sz="2000" dirty="0" smtClean="0">
                <a:latin typeface="Arial Narrow" pitchFamily="34" charset="0"/>
              </a:rPr>
              <a:t>Simulated Annealing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82" y="1772816"/>
            <a:ext cx="76771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1038225"/>
            <a:ext cx="69913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IN" sz="2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Challenges:</a:t>
            </a:r>
          </a:p>
          <a:p>
            <a:r>
              <a:rPr lang="en-US" sz="2000" dirty="0" smtClean="0">
                <a:latin typeface="Arial Narrow" pitchFamily="34" charset="0"/>
              </a:rPr>
              <a:t>	1. Noise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876425"/>
            <a:ext cx="85534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07675"/>
            <a:ext cx="2899667" cy="281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IN" sz="2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Challenges:</a:t>
            </a:r>
          </a:p>
          <a:p>
            <a:r>
              <a:rPr lang="en-US" sz="2000" dirty="0" smtClean="0">
                <a:latin typeface="Arial Narrow" pitchFamily="34" charset="0"/>
              </a:rPr>
              <a:t>	2. Multiple solutions for same SSE</a:t>
            </a:r>
          </a:p>
          <a:p>
            <a:r>
              <a:rPr lang="en-US" sz="2000" b="1" dirty="0" smtClean="0">
                <a:latin typeface="Arial Narrow" pitchFamily="34" charset="0"/>
              </a:rPr>
              <a:t>		Example 1:</a:t>
            </a:r>
          </a:p>
          <a:p>
            <a:r>
              <a:rPr lang="en-US" sz="2000" dirty="0" smtClean="0">
                <a:latin typeface="Arial Narrow" pitchFamily="34" charset="0"/>
              </a:rPr>
              <a:t>			p</a:t>
            </a:r>
            <a:r>
              <a:rPr lang="en-US" sz="2000" baseline="-25000" dirty="0" smtClean="0">
                <a:latin typeface="Arial Narrow" pitchFamily="34" charset="0"/>
              </a:rPr>
              <a:t>1</a:t>
            </a:r>
            <a:r>
              <a:rPr lang="en-US" sz="2000" dirty="0" smtClean="0">
                <a:latin typeface="Arial Narrow" pitchFamily="34" charset="0"/>
              </a:rPr>
              <a:t>p</a:t>
            </a:r>
            <a:r>
              <a:rPr lang="en-US" sz="2000" baseline="-25000" dirty="0" smtClean="0">
                <a:latin typeface="Arial Narrow" pitchFamily="34" charset="0"/>
              </a:rPr>
              <a:t>2</a:t>
            </a:r>
            <a:r>
              <a:rPr lang="en-US" sz="2000" dirty="0" smtClean="0">
                <a:latin typeface="Arial Narrow" pitchFamily="34" charset="0"/>
              </a:rPr>
              <a:t> = 12 with p</a:t>
            </a:r>
            <a:r>
              <a:rPr lang="en-US" sz="2000" baseline="-25000" dirty="0" smtClean="0">
                <a:latin typeface="Arial Narrow" pitchFamily="34" charset="0"/>
              </a:rPr>
              <a:t>1</a:t>
            </a:r>
            <a:r>
              <a:rPr lang="en-US" sz="2000" dirty="0" smtClean="0">
                <a:latin typeface="Arial Narrow" pitchFamily="34" charset="0"/>
              </a:rPr>
              <a:t> = 3, p</a:t>
            </a:r>
            <a:r>
              <a:rPr lang="en-US" sz="2000" baseline="-25000" dirty="0" smtClean="0">
                <a:latin typeface="Arial Narrow" pitchFamily="34" charset="0"/>
              </a:rPr>
              <a:t>2</a:t>
            </a:r>
            <a:r>
              <a:rPr lang="en-US" sz="2000" dirty="0" smtClean="0">
                <a:latin typeface="Arial Narrow" pitchFamily="34" charset="0"/>
              </a:rPr>
              <a:t> = 4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		Example 2:</a:t>
            </a: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en-US" sz="2000" dirty="0" smtClean="0">
                <a:latin typeface="Arial Narrow" pitchFamily="34" charset="0"/>
              </a:rPr>
              <a:t>			Consider </a:t>
            </a:r>
            <a:r>
              <a:rPr lang="en-US" sz="2000" i="1" dirty="0" smtClean="0">
                <a:latin typeface="Arial Narrow" pitchFamily="34" charset="0"/>
              </a:rPr>
              <a:t>f  </a:t>
            </a:r>
            <a:r>
              <a:rPr lang="en-US" sz="2000" dirty="0" smtClean="0">
                <a:latin typeface="Arial Narrow" pitchFamily="34" charset="0"/>
              </a:rPr>
              <a:t>= </a:t>
            </a:r>
            <a:r>
              <a:rPr lang="en-US" sz="2000" i="1" dirty="0" err="1" smtClean="0">
                <a:latin typeface="Arial Narrow" pitchFamily="34" charset="0"/>
              </a:rPr>
              <a:t>pX</a:t>
            </a:r>
            <a:r>
              <a:rPr lang="en-US" sz="2000" i="1" baseline="30000" dirty="0" err="1" smtClean="0">
                <a:latin typeface="Arial Narrow" pitchFamily="34" charset="0"/>
              </a:rPr>
              <a:t>a</a:t>
            </a:r>
            <a:r>
              <a:rPr lang="en-US" sz="2000" i="1" dirty="0" err="1" smtClean="0">
                <a:latin typeface="Arial Narrow" pitchFamily="34" charset="0"/>
              </a:rPr>
              <a:t>Y</a:t>
            </a:r>
            <a:r>
              <a:rPr lang="en-US" sz="2000" i="1" baseline="30000" dirty="0" err="1" smtClean="0">
                <a:latin typeface="Arial Narrow" pitchFamily="34" charset="0"/>
              </a:rPr>
              <a:t>b</a:t>
            </a:r>
            <a:endParaRPr lang="en-US" sz="2000" i="1" baseline="30000" dirty="0" smtClean="0">
              <a:latin typeface="Arial Narrow" pitchFamily="34" charset="0"/>
            </a:endParaRPr>
          </a:p>
          <a:p>
            <a:r>
              <a:rPr lang="en-US" sz="2000" i="1" baseline="30000" dirty="0" smtClean="0">
                <a:latin typeface="Arial Narrow" pitchFamily="34" charset="0"/>
              </a:rPr>
              <a:t>			</a:t>
            </a:r>
            <a:r>
              <a:rPr lang="en-US" sz="2000" dirty="0" smtClean="0">
                <a:latin typeface="Arial Narrow" pitchFamily="34" charset="0"/>
              </a:rPr>
              <a:t>If </a:t>
            </a:r>
            <a:r>
              <a:rPr lang="en-US" sz="2000" i="1" dirty="0" smtClean="0">
                <a:latin typeface="Arial Narrow" pitchFamily="34" charset="0"/>
              </a:rPr>
              <a:t>Y </a:t>
            </a:r>
            <a:r>
              <a:rPr lang="en-US" sz="2000" dirty="0" smtClean="0">
                <a:latin typeface="Arial Narrow" pitchFamily="34" charset="0"/>
              </a:rPr>
              <a:t>=</a:t>
            </a:r>
            <a:r>
              <a:rPr lang="en-US" sz="2000" i="1" dirty="0" smtClean="0">
                <a:latin typeface="Arial Narrow" pitchFamily="34" charset="0"/>
              </a:rPr>
              <a:t> </a:t>
            </a:r>
            <a:r>
              <a:rPr lang="en-US" sz="2000" i="1" dirty="0" err="1" smtClean="0">
                <a:latin typeface="Symbol" pitchFamily="18" charset="2"/>
              </a:rPr>
              <a:t>a</a:t>
            </a:r>
            <a:r>
              <a:rPr lang="en-US" sz="2000" i="1" dirty="0" err="1" smtClean="0">
                <a:latin typeface="Arial Narrow" pitchFamily="34" charset="0"/>
              </a:rPr>
              <a:t>X</a:t>
            </a:r>
            <a:r>
              <a:rPr lang="en-US" sz="2000" i="1" baseline="30000" dirty="0" err="1" smtClean="0">
                <a:latin typeface="Symbol" pitchFamily="18" charset="2"/>
              </a:rPr>
              <a:t>g</a:t>
            </a:r>
            <a:r>
              <a:rPr lang="en-US" sz="2000" dirty="0" smtClean="0">
                <a:latin typeface="Arial Narrow" pitchFamily="34" charset="0"/>
              </a:rPr>
              <a:t> , then the following two solutions give</a:t>
            </a:r>
          </a:p>
          <a:p>
            <a:r>
              <a:rPr lang="en-US" sz="2000" dirty="0" smtClean="0">
                <a:latin typeface="Arial Narrow" pitchFamily="34" charset="0"/>
              </a:rPr>
              <a:t>			identical results with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Arial Narrow" pitchFamily="34" charset="0"/>
              </a:rPr>
              <a:t> = 1.75 and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>
                <a:latin typeface="Arial Narrow" pitchFamily="34" charset="0"/>
              </a:rPr>
              <a:t> = 0.8:</a:t>
            </a:r>
          </a:p>
          <a:p>
            <a:r>
              <a:rPr lang="en-US" sz="2000" dirty="0" smtClean="0">
                <a:latin typeface="Arial Narrow" pitchFamily="34" charset="0"/>
              </a:rPr>
              <a:t>				(2.45, 1.2, -0.3) and (4.2875, 2, -1.3)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IN" sz="2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Challenges:</a:t>
            </a:r>
          </a:p>
          <a:p>
            <a:r>
              <a:rPr lang="en-US" sz="2000" dirty="0" smtClean="0">
                <a:latin typeface="Arial Narrow" pitchFamily="34" charset="0"/>
              </a:rPr>
              <a:t>	3. Sloppiness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488160" cy="450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6" y="116632"/>
            <a:ext cx="6096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534" y="3789040"/>
            <a:ext cx="3108970" cy="24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Arial Narrow" pitchFamily="34" charset="0"/>
              </a:rPr>
              <a:t>Parameter Estimation for Systems of Differential Equations</a:t>
            </a:r>
            <a:endParaRPr lang="en-US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Main reasons for the estimation is harder:</a:t>
            </a:r>
          </a:p>
          <a:p>
            <a:pPr marL="457200" indent="-457200">
              <a:buAutoNum type="arabicPeriod"/>
            </a:pPr>
            <a:r>
              <a:rPr lang="en-IN" sz="2000" dirty="0" smtClean="0">
                <a:latin typeface="Arial Narrow" pitchFamily="34" charset="0"/>
              </a:rPr>
              <a:t>Usually contain more parameters than individual functions</a:t>
            </a:r>
          </a:p>
          <a:p>
            <a:pPr marL="457200" indent="-457200">
              <a:buAutoNum type="arabicPeriod"/>
            </a:pPr>
            <a:r>
              <a:rPr lang="en-IN" sz="2000" dirty="0" smtClean="0">
                <a:latin typeface="Arial Narrow" pitchFamily="34" charset="0"/>
              </a:rPr>
              <a:t>Necessity for comparing time-dependent experimental data with solutions of differential equations, requiring lot of computation.</a:t>
            </a:r>
          </a:p>
          <a:p>
            <a:pPr marL="457200" indent="-457200"/>
            <a:endParaRPr lang="en-IN" sz="2000" dirty="0" smtClean="0">
              <a:latin typeface="Arial Narrow" pitchFamily="34" charset="0"/>
            </a:endParaRPr>
          </a:p>
          <a:p>
            <a:pPr marL="457200" indent="-457200"/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628800"/>
            <a:ext cx="288480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Arial Narrow" pitchFamily="34" charset="0"/>
              </a:rPr>
              <a:t>Parameter Estimation for Systems of Differential Equations</a:t>
            </a:r>
            <a:endParaRPr lang="en-US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pPr marL="457200" indent="-457200"/>
            <a:r>
              <a:rPr lang="en-IN" sz="2000" dirty="0" smtClean="0">
                <a:latin typeface="Arial Narrow" pitchFamily="34" charset="0"/>
              </a:rPr>
              <a:t>One solution: Avoid computation (related to integration)!</a:t>
            </a:r>
          </a:p>
          <a:p>
            <a:pPr marL="457200" indent="-457200"/>
            <a:endParaRPr lang="en-IN" sz="2000" dirty="0" smtClean="0">
              <a:latin typeface="Arial Narrow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 Narrow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9593" y="3284984"/>
          <a:ext cx="2016223" cy="504056"/>
        </p:xfrm>
        <a:graphic>
          <a:graphicData uri="http://schemas.openxmlformats.org/presentationml/2006/ole">
            <p:oleObj spid="_x0000_s1027" name="Equation" r:id="rId5" imgW="9014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Parameter Estimation</a:t>
            </a:r>
            <a:endParaRPr lang="en-US" b="1" dirty="0">
              <a:latin typeface="Arial Narrow" pitchFamily="34" charset="0"/>
            </a:endParaRP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Parameter estimation</a:t>
            </a:r>
            <a:r>
              <a:rPr lang="en-US" sz="2000" dirty="0" smtClean="0">
                <a:latin typeface="Arial Narrow" pitchFamily="34" charset="0"/>
              </a:rPr>
              <a:t> refers to the process of using sample data (in reliability engineering, usually times-to-failure or success data) to estimate the parameters of the selected distribution.</a:t>
            </a:r>
            <a:endParaRPr lang="en-US" sz="2000" dirty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008588"/>
            <a:ext cx="5515701" cy="483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1600" b="1" dirty="0" smtClean="0">
              <a:latin typeface="Arial Narrow" pitchFamily="34" charset="0"/>
            </a:endParaRPr>
          </a:p>
          <a:p>
            <a:pPr marL="457200" indent="-457200"/>
            <a:r>
              <a:rPr lang="en-IN" sz="1600" dirty="0" smtClean="0">
                <a:latin typeface="Consolas" pitchFamily="49" charset="0"/>
              </a:rPr>
              <a:t>1.80 = 4.34</a:t>
            </a:r>
            <a:r>
              <a:rPr lang="en-IN" sz="1600" i="1" dirty="0" smtClean="0">
                <a:latin typeface="Consolas" pitchFamily="49" charset="0"/>
              </a:rPr>
              <a:t>a</a:t>
            </a:r>
            <a:r>
              <a:rPr lang="en-IN" sz="1600" dirty="0" smtClean="0">
                <a:latin typeface="Consolas" pitchFamily="49" charset="0"/>
              </a:rPr>
              <a:t> – 4.34</a:t>
            </a:r>
            <a:r>
              <a:rPr lang="en-IN" sz="1600" i="1" dirty="0" smtClean="0">
                <a:latin typeface="Consolas" pitchFamily="49" charset="0"/>
              </a:rPr>
              <a:t>b</a:t>
            </a:r>
            <a:r>
              <a:rPr lang="en-IN" sz="1600" baseline="30000" dirty="0" smtClean="0">
                <a:latin typeface="Consolas" pitchFamily="49" charset="0"/>
              </a:rPr>
              <a:t>2</a:t>
            </a:r>
          </a:p>
          <a:p>
            <a:pPr marL="457200" indent="-457200"/>
            <a:r>
              <a:rPr lang="en-IN" sz="1600" dirty="0" smtClean="0">
                <a:latin typeface="Consolas" pitchFamily="49" charset="0"/>
              </a:rPr>
              <a:t>3.51 </a:t>
            </a:r>
            <a:r>
              <a:rPr lang="en-IN" sz="1600" dirty="0" smtClean="0">
                <a:latin typeface="Consolas" pitchFamily="49" charset="0"/>
              </a:rPr>
              <a:t>= </a:t>
            </a:r>
            <a:r>
              <a:rPr lang="en-IN" sz="1600" dirty="0" smtClean="0">
                <a:latin typeface="Consolas" pitchFamily="49" charset="0"/>
              </a:rPr>
              <a:t>9.18</a:t>
            </a:r>
            <a:r>
              <a:rPr lang="en-IN" sz="1600" i="1" dirty="0" smtClean="0">
                <a:latin typeface="Consolas" pitchFamily="49" charset="0"/>
              </a:rPr>
              <a:t>a</a:t>
            </a:r>
            <a:r>
              <a:rPr lang="en-IN" sz="1600" dirty="0" smtClean="0">
                <a:latin typeface="Consolas" pitchFamily="49" charset="0"/>
              </a:rPr>
              <a:t> </a:t>
            </a:r>
            <a:r>
              <a:rPr lang="en-IN" sz="1600" dirty="0" smtClean="0">
                <a:latin typeface="Consolas" pitchFamily="49" charset="0"/>
              </a:rPr>
              <a:t>– </a:t>
            </a:r>
            <a:r>
              <a:rPr lang="en-IN" sz="1600" dirty="0" smtClean="0">
                <a:latin typeface="Consolas" pitchFamily="49" charset="0"/>
              </a:rPr>
              <a:t>9.18</a:t>
            </a:r>
            <a:r>
              <a:rPr lang="en-IN" sz="1600" i="1" dirty="0" smtClean="0">
                <a:latin typeface="Consolas" pitchFamily="49" charset="0"/>
              </a:rPr>
              <a:t>b</a:t>
            </a:r>
            <a:r>
              <a:rPr lang="en-IN" sz="1600" baseline="30000" dirty="0" smtClean="0">
                <a:latin typeface="Consolas" pitchFamily="49" charset="0"/>
              </a:rPr>
              <a:t>2</a:t>
            </a:r>
            <a:endParaRPr lang="en-IN" sz="1600" baseline="30000" dirty="0" smtClean="0">
              <a:latin typeface="Consolas" pitchFamily="49" charset="0"/>
            </a:endParaRPr>
          </a:p>
          <a:p>
            <a:pPr marL="457200" indent="-457200"/>
            <a:endParaRPr lang="en-IN" sz="1600" dirty="0" smtClean="0">
              <a:latin typeface="Consolas" pitchFamily="49" charset="0"/>
            </a:endParaRPr>
          </a:p>
          <a:p>
            <a:pPr marL="457200" indent="-457200"/>
            <a:r>
              <a:rPr lang="en-IN" sz="1600" i="1" dirty="0" smtClean="0">
                <a:latin typeface="Consolas" pitchFamily="49" charset="0"/>
              </a:rPr>
              <a:t>a </a:t>
            </a:r>
            <a:r>
              <a:rPr lang="en-IN" sz="1600" dirty="0" smtClean="0">
                <a:latin typeface="Consolas" pitchFamily="49" charset="0"/>
              </a:rPr>
              <a:t>= 0.3899 (~ </a:t>
            </a:r>
            <a:r>
              <a:rPr lang="en-IN" sz="1600" i="1" dirty="0" smtClean="0">
                <a:latin typeface="Consolas" pitchFamily="49" charset="0"/>
              </a:rPr>
              <a:t>a </a:t>
            </a:r>
            <a:r>
              <a:rPr lang="en-IN" sz="1600" dirty="0" smtClean="0">
                <a:latin typeface="Consolas" pitchFamily="49" charset="0"/>
              </a:rPr>
              <a:t>= 0.4)</a:t>
            </a:r>
          </a:p>
          <a:p>
            <a:pPr marL="457200" indent="-457200"/>
            <a:r>
              <a:rPr lang="en-IN" sz="1600" i="1" dirty="0" smtClean="0">
                <a:latin typeface="Consolas" pitchFamily="49" charset="0"/>
              </a:rPr>
              <a:t>b </a:t>
            </a:r>
            <a:r>
              <a:rPr lang="en-IN" sz="1600" dirty="0" smtClean="0">
                <a:latin typeface="Consolas" pitchFamily="49" charset="0"/>
              </a:rPr>
              <a:t>= 0.0039 (~ </a:t>
            </a:r>
            <a:r>
              <a:rPr lang="en-IN" sz="1600" i="1" dirty="0" smtClean="0">
                <a:latin typeface="Consolas" pitchFamily="49" charset="0"/>
              </a:rPr>
              <a:t>b </a:t>
            </a:r>
            <a:r>
              <a:rPr lang="en-IN" sz="1600" dirty="0" smtClean="0">
                <a:latin typeface="Consolas" pitchFamily="49" charset="0"/>
              </a:rPr>
              <a:t>= 0.004)</a:t>
            </a:r>
            <a:endParaRPr lang="en-IN" sz="1600" i="1" dirty="0" smtClean="0">
              <a:latin typeface="Consolas" pitchFamily="49" charset="0"/>
            </a:endParaRPr>
          </a:p>
          <a:p>
            <a:pPr marL="457200" indent="-457200">
              <a:buAutoNum type="arabicPeriod"/>
            </a:pPr>
            <a:endParaRPr lang="en-US" sz="1600" dirty="0">
              <a:latin typeface="Consolas" pitchFamily="49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11560" y="1700808"/>
          <a:ext cx="1944216" cy="504825"/>
        </p:xfrm>
        <a:graphic>
          <a:graphicData uri="http://schemas.openxmlformats.org/presentationml/2006/ole">
            <p:oleObj spid="_x0000_s2052" name="Equation" r:id="rId5" imgW="9014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Linear regression</a:t>
            </a:r>
            <a:endParaRPr lang="en-US" b="1" dirty="0">
              <a:latin typeface="Arial Narrow" pitchFamily="34" charset="0"/>
            </a:endParaRP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Regression analysis</a:t>
            </a:r>
            <a:r>
              <a:rPr lang="en-US" sz="2000" dirty="0" smtClean="0">
                <a:latin typeface="Arial Narrow" pitchFamily="34" charset="0"/>
              </a:rPr>
              <a:t> is a set of statistical processes for estimating the relationships among variables.</a:t>
            </a:r>
          </a:p>
          <a:p>
            <a:endParaRPr lang="en-IN" sz="2000" dirty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Linear regression</a:t>
            </a:r>
            <a:r>
              <a:rPr lang="en-US" sz="2000" dirty="0" smtClean="0">
                <a:latin typeface="Arial Narrow" pitchFamily="34" charset="0"/>
              </a:rPr>
              <a:t> is a linear approach for modeling the relationship between a scalar dependent variable y and one or more independent variables denoted </a:t>
            </a:r>
            <a:r>
              <a:rPr lang="en-US" sz="2000" b="1" dirty="0" smtClean="0">
                <a:latin typeface="Arial Narrow" pitchFamily="34" charset="0"/>
              </a:rPr>
              <a:t>x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r>
              <a:rPr lang="en-IN" sz="2000" dirty="0" smtClean="0">
                <a:latin typeface="Arial Narrow" pitchFamily="34" charset="0"/>
              </a:rPr>
              <a:t>                                                                                                    y = 1.89x + 1.63</a:t>
            </a: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r>
              <a:rPr lang="en-IN" sz="2000" dirty="0" smtClean="0">
                <a:latin typeface="Arial Narrow" pitchFamily="34" charset="0"/>
              </a:rPr>
              <a:t>Minimize sum of squared errors (SSE) through least-square methods.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9"/>
            <a:ext cx="5400600" cy="335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999" y="2276871"/>
            <a:ext cx="3997234" cy="248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3895669" cy="242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IN" sz="2000" dirty="0" smtClean="0">
              <a:latin typeface="Arial Narrow" pitchFamily="34" charset="0"/>
            </a:endParaRPr>
          </a:p>
          <a:p>
            <a:pPr algn="ctr"/>
            <a:endParaRPr lang="en-IN" sz="2000" dirty="0">
              <a:latin typeface="Arial Narrow" pitchFamily="34" charset="0"/>
            </a:endParaRPr>
          </a:p>
          <a:p>
            <a:pPr algn="ctr"/>
            <a:endParaRPr lang="en-IN" sz="2000" dirty="0" smtClean="0">
              <a:latin typeface="Arial Narrow" pitchFamily="34" charset="0"/>
            </a:endParaRPr>
          </a:p>
          <a:p>
            <a:pPr algn="ctr"/>
            <a:endParaRPr lang="en-US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pPr algn="ctr"/>
            <a:r>
              <a:rPr lang="en-IN" sz="2000" dirty="0" smtClean="0">
                <a:latin typeface="Arial Narrow" pitchFamily="34" charset="0"/>
              </a:rPr>
              <a:t>Correct  use                                  </a:t>
            </a:r>
            <a:r>
              <a:rPr lang="en-IN" sz="2000" dirty="0" err="1" smtClean="0">
                <a:latin typeface="Arial Narrow" pitchFamily="34" charset="0"/>
              </a:rPr>
              <a:t>vs</a:t>
            </a:r>
            <a:r>
              <a:rPr lang="en-IN" sz="2000" dirty="0" smtClean="0">
                <a:latin typeface="Arial Narrow" pitchFamily="34" charset="0"/>
              </a:rPr>
              <a:t>                           Wrong use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464496" cy="35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9552" y="72463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Linear regression</a:t>
            </a:r>
            <a:r>
              <a:rPr lang="en-US" sz="2000" dirty="0" smtClean="0">
                <a:latin typeface="Arial Narrow" pitchFamily="34" charset="0"/>
              </a:rPr>
              <a:t> with two variables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7" name="Picture 2" descr="table_05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2656"/>
            <a:ext cx="3602038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67" y="764704"/>
            <a:ext cx="2476525" cy="107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4194697" cy="57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5536" y="2276872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000" b="1" dirty="0" err="1" smtClean="0">
                <a:latin typeface="Arial Narrow" pitchFamily="34" charset="0"/>
              </a:rPr>
              <a:t>Michaelis-Menten</a:t>
            </a:r>
            <a:r>
              <a:rPr lang="en-IN" sz="2000" b="1" dirty="0" smtClean="0">
                <a:latin typeface="Arial Narrow" pitchFamily="34" charset="0"/>
              </a:rPr>
              <a:t> equation</a:t>
            </a:r>
          </a:p>
          <a:p>
            <a:endParaRPr lang="en-IN" sz="2000" dirty="0" smtClean="0">
              <a:latin typeface="Arial Narrow" pitchFamily="34" charset="0"/>
            </a:endParaRPr>
          </a:p>
          <a:p>
            <a:r>
              <a:rPr lang="en-IN" sz="2000" u="sng" dirty="0" err="1" smtClean="0">
                <a:latin typeface="Arial Narrow" pitchFamily="34" charset="0"/>
              </a:rPr>
              <a:t>dM</a:t>
            </a:r>
            <a:r>
              <a:rPr lang="en-IN" sz="2000" dirty="0" smtClean="0">
                <a:latin typeface="Arial Narrow" pitchFamily="34" charset="0"/>
              </a:rPr>
              <a:t> = </a:t>
            </a:r>
            <a:r>
              <a:rPr lang="en-IN" sz="2000" dirty="0" err="1" smtClean="0">
                <a:latin typeface="Arial Narrow" pitchFamily="34" charset="0"/>
              </a:rPr>
              <a:t>V</a:t>
            </a:r>
            <a:r>
              <a:rPr lang="en-IN" sz="2000" baseline="-25000" dirty="0" err="1" smtClean="0">
                <a:latin typeface="Arial Narrow" pitchFamily="34" charset="0"/>
              </a:rPr>
              <a:t>max</a:t>
            </a:r>
            <a:r>
              <a:rPr lang="en-IN" sz="2000" baseline="-25000" dirty="0" smtClean="0">
                <a:latin typeface="Arial Narrow" pitchFamily="34" charset="0"/>
              </a:rPr>
              <a:t>   </a:t>
            </a:r>
            <a:r>
              <a:rPr lang="en-IN" sz="2000" dirty="0" smtClean="0">
                <a:latin typeface="Arial Narrow" pitchFamily="34" charset="0"/>
              </a:rPr>
              <a:t>S  - </a:t>
            </a:r>
            <a:r>
              <a:rPr lang="en-IN" sz="2000" dirty="0" err="1" smtClean="0">
                <a:latin typeface="Arial Narrow" pitchFamily="34" charset="0"/>
              </a:rPr>
              <a:t>cM</a:t>
            </a:r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err="1" smtClean="0">
                <a:latin typeface="Arial Narrow" pitchFamily="34" charset="0"/>
              </a:rPr>
              <a:t>dt</a:t>
            </a:r>
            <a:r>
              <a:rPr lang="en-IN" sz="2000" dirty="0" smtClean="0">
                <a:latin typeface="Arial Narrow" pitchFamily="34" charset="0"/>
              </a:rPr>
              <a:t>        K</a:t>
            </a:r>
            <a:r>
              <a:rPr lang="en-IN" sz="2000" baseline="-25000" dirty="0" smtClean="0">
                <a:latin typeface="Arial Narrow" pitchFamily="34" charset="0"/>
              </a:rPr>
              <a:t>M </a:t>
            </a:r>
            <a:r>
              <a:rPr lang="en-IN" sz="2000" dirty="0" smtClean="0">
                <a:latin typeface="Arial Narrow" pitchFamily="34" charset="0"/>
              </a:rPr>
              <a:t>+S</a:t>
            </a:r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smtClean="0">
                <a:latin typeface="Arial Narrow" pitchFamily="34" charset="0"/>
              </a:rPr>
              <a:t>K</a:t>
            </a:r>
            <a:r>
              <a:rPr lang="en-IN" sz="2000" baseline="-25000" dirty="0" smtClean="0">
                <a:latin typeface="Arial Narrow" pitchFamily="34" charset="0"/>
              </a:rPr>
              <a:t>M</a:t>
            </a:r>
            <a:r>
              <a:rPr lang="en-IN" sz="2000" dirty="0" smtClean="0">
                <a:latin typeface="Arial Narrow" pitchFamily="34" charset="0"/>
              </a:rPr>
              <a:t> and </a:t>
            </a:r>
            <a:r>
              <a:rPr lang="en-IN" sz="2000" dirty="0" err="1" smtClean="0">
                <a:latin typeface="Arial Narrow" pitchFamily="34" charset="0"/>
              </a:rPr>
              <a:t>V</a:t>
            </a:r>
            <a:r>
              <a:rPr lang="en-IN" sz="2000" baseline="-25000" dirty="0" err="1" smtClean="0">
                <a:latin typeface="Arial Narrow" pitchFamily="34" charset="0"/>
              </a:rPr>
              <a:t>max</a:t>
            </a:r>
            <a:r>
              <a:rPr lang="en-IN" sz="2000" dirty="0" smtClean="0">
                <a:latin typeface="Arial Narrow" pitchFamily="34" charset="0"/>
              </a:rPr>
              <a:t> can be estimated using linear</a:t>
            </a:r>
          </a:p>
          <a:p>
            <a:r>
              <a:rPr lang="en-IN" sz="2000" dirty="0" smtClean="0">
                <a:latin typeface="Arial Narrow" pitchFamily="34" charset="0"/>
              </a:rPr>
              <a:t>regression</a:t>
            </a:r>
            <a:endParaRPr lang="en-US" sz="2000" dirty="0"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43608" y="3284984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67" y="764704"/>
            <a:ext cx="2476525" cy="107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5536" y="2276872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000" b="1" dirty="0" err="1" smtClean="0">
                <a:latin typeface="Arial Narrow" pitchFamily="34" charset="0"/>
              </a:rPr>
              <a:t>Michaelis-Menten</a:t>
            </a:r>
            <a:r>
              <a:rPr lang="en-IN" sz="2000" b="1" dirty="0" smtClean="0">
                <a:latin typeface="Arial Narrow" pitchFamily="34" charset="0"/>
              </a:rPr>
              <a:t> equation</a:t>
            </a:r>
          </a:p>
          <a:p>
            <a:endParaRPr lang="en-IN" sz="2000" dirty="0" smtClean="0">
              <a:latin typeface="Arial Narrow" pitchFamily="34" charset="0"/>
            </a:endParaRPr>
          </a:p>
          <a:p>
            <a:r>
              <a:rPr lang="en-IN" sz="2000" u="sng" dirty="0" err="1" smtClean="0">
                <a:latin typeface="Arial Narrow" pitchFamily="34" charset="0"/>
              </a:rPr>
              <a:t>dM</a:t>
            </a:r>
            <a:r>
              <a:rPr lang="en-IN" sz="2000" dirty="0" smtClean="0">
                <a:latin typeface="Arial Narrow" pitchFamily="34" charset="0"/>
              </a:rPr>
              <a:t> = </a:t>
            </a:r>
            <a:r>
              <a:rPr lang="en-IN" sz="2000" dirty="0" err="1" smtClean="0">
                <a:latin typeface="Arial Narrow" pitchFamily="34" charset="0"/>
              </a:rPr>
              <a:t>V</a:t>
            </a:r>
            <a:r>
              <a:rPr lang="en-IN" sz="2000" baseline="-25000" dirty="0" err="1" smtClean="0">
                <a:latin typeface="Arial Narrow" pitchFamily="34" charset="0"/>
              </a:rPr>
              <a:t>max</a:t>
            </a:r>
            <a:r>
              <a:rPr lang="en-IN" sz="2000" baseline="-25000" dirty="0" smtClean="0">
                <a:latin typeface="Arial Narrow" pitchFamily="34" charset="0"/>
              </a:rPr>
              <a:t>   </a:t>
            </a:r>
            <a:r>
              <a:rPr lang="en-IN" sz="2000" dirty="0" smtClean="0">
                <a:latin typeface="Arial Narrow" pitchFamily="34" charset="0"/>
              </a:rPr>
              <a:t>S  - </a:t>
            </a:r>
            <a:r>
              <a:rPr lang="en-IN" sz="2000" dirty="0" err="1" smtClean="0">
                <a:latin typeface="Arial Narrow" pitchFamily="34" charset="0"/>
              </a:rPr>
              <a:t>cM</a:t>
            </a:r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err="1" smtClean="0">
                <a:latin typeface="Arial Narrow" pitchFamily="34" charset="0"/>
              </a:rPr>
              <a:t>dt</a:t>
            </a:r>
            <a:r>
              <a:rPr lang="en-IN" sz="2000" dirty="0" smtClean="0">
                <a:latin typeface="Arial Narrow" pitchFamily="34" charset="0"/>
              </a:rPr>
              <a:t>        K</a:t>
            </a:r>
            <a:r>
              <a:rPr lang="en-IN" sz="2000" baseline="-25000" dirty="0" smtClean="0">
                <a:latin typeface="Arial Narrow" pitchFamily="34" charset="0"/>
              </a:rPr>
              <a:t>M </a:t>
            </a:r>
            <a:r>
              <a:rPr lang="en-IN" sz="2000" dirty="0" smtClean="0">
                <a:latin typeface="Arial Narrow" pitchFamily="34" charset="0"/>
              </a:rPr>
              <a:t>+S</a:t>
            </a:r>
            <a:endParaRPr lang="en-IN" sz="2000" dirty="0">
              <a:latin typeface="Arial Narrow" pitchFamily="34" charset="0"/>
            </a:endParaRPr>
          </a:p>
          <a:p>
            <a:endParaRPr lang="en-IN" sz="2000" dirty="0" smtClean="0">
              <a:latin typeface="Arial Narrow" pitchFamily="34" charset="0"/>
            </a:endParaRPr>
          </a:p>
          <a:p>
            <a:r>
              <a:rPr lang="en-IN" sz="2000" i="1" dirty="0" smtClean="0">
                <a:latin typeface="Arial Narrow" pitchFamily="34" charset="0"/>
              </a:rPr>
              <a:t>c</a:t>
            </a:r>
            <a:r>
              <a:rPr lang="en-IN" sz="2000" dirty="0" smtClean="0">
                <a:latin typeface="Arial Narrow" pitchFamily="34" charset="0"/>
              </a:rPr>
              <a:t> can be estimated using separate experiment   </a:t>
            </a:r>
            <a:endParaRPr lang="en-US" sz="2000" dirty="0"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43608" y="3284984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4067944" cy="562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Parameter estimation in non-linear systems</a:t>
            </a:r>
            <a:endParaRPr lang="en-US" b="1" dirty="0">
              <a:latin typeface="Arial Narrow" pitchFamily="34" charset="0"/>
            </a:endParaRP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IN" sz="2000" dirty="0" smtClean="0">
                <a:latin typeface="Arial Narrow" pitchFamily="34" charset="0"/>
              </a:rPr>
              <a:t>Three classes of search algorithms:</a:t>
            </a:r>
          </a:p>
          <a:p>
            <a:pPr marL="457200" indent="-457200">
              <a:buAutoNum type="arabicPeriod"/>
            </a:pPr>
            <a:r>
              <a:rPr lang="en-IN" sz="2000" dirty="0" smtClean="0">
                <a:latin typeface="Arial Narrow" pitchFamily="34" charset="0"/>
              </a:rPr>
              <a:t>Exhaustive search</a:t>
            </a:r>
          </a:p>
          <a:p>
            <a:pPr marL="457200" indent="-457200">
              <a:buAutoNum type="arabicPeriod"/>
            </a:pPr>
            <a:r>
              <a:rPr lang="en-IN" sz="2000" dirty="0" smtClean="0">
                <a:latin typeface="Arial Narrow" pitchFamily="34" charset="0"/>
              </a:rPr>
              <a:t>Gradient search (steepest descent/hill-climb)</a:t>
            </a:r>
          </a:p>
          <a:p>
            <a:pPr marL="457200" indent="-457200">
              <a:buAutoNum type="arabicPeriod"/>
            </a:pPr>
            <a:r>
              <a:rPr lang="en-IN" sz="2000" dirty="0" smtClean="0">
                <a:latin typeface="Arial Narrow" pitchFamily="34" charset="0"/>
              </a:rPr>
              <a:t>Evolutionary algorithms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552" y="548680"/>
            <a:ext cx="79208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Comprehensive grid search</a:t>
            </a:r>
            <a:endParaRPr lang="en-US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>
              <a:latin typeface="Arial Narrow" pitchFamily="34" charset="0"/>
            </a:endParaRPr>
          </a:p>
          <a:p>
            <a:endParaRPr lang="en-IN" sz="2000" b="1" dirty="0" smtClean="0">
              <a:latin typeface="Arial Narrow" pitchFamily="34" charset="0"/>
            </a:endParaRPr>
          </a:p>
          <a:p>
            <a:endParaRPr lang="en-IN" sz="2000" b="1" dirty="0">
              <a:latin typeface="Arial Narrow" pitchFamily="34" charset="0"/>
            </a:endParaRPr>
          </a:p>
          <a:p>
            <a:r>
              <a:rPr lang="en-IN" sz="2000" b="1" dirty="0" smtClean="0">
                <a:latin typeface="Arial Narrow" pitchFamily="34" charset="0"/>
              </a:rPr>
              <a:t>                                                           </a:t>
            </a:r>
            <a:r>
              <a:rPr lang="en-IN" sz="2000" dirty="0" smtClean="0">
                <a:latin typeface="Arial Narrow" pitchFamily="34" charset="0"/>
              </a:rPr>
              <a:t>Residual errors (SSEs) in a grid search</a:t>
            </a:r>
          </a:p>
          <a:p>
            <a:endParaRPr lang="en-IN" sz="2000" b="1" dirty="0">
              <a:latin typeface="Arial Narrow" pitchFamily="34" charset="0"/>
            </a:endParaRPr>
          </a:p>
          <a:p>
            <a:pPr marL="457200" indent="-457200"/>
            <a:r>
              <a:rPr lang="en-IN" sz="2000" b="1" dirty="0" smtClean="0">
                <a:latin typeface="Arial Narrow" pitchFamily="34" charset="0"/>
              </a:rPr>
              <a:t>Heavy computation</a:t>
            </a:r>
            <a:r>
              <a:rPr lang="en-IN" sz="2000" dirty="0" smtClean="0">
                <a:latin typeface="Arial Narrow" pitchFamily="34" charset="0"/>
              </a:rPr>
              <a:t> is a serious problem for finer search. </a:t>
            </a:r>
            <a:r>
              <a:rPr lang="en-IN" sz="2000" dirty="0" err="1" smtClean="0">
                <a:latin typeface="Arial Narrow" pitchFamily="34" charset="0"/>
              </a:rPr>
              <a:t>Sophesticated</a:t>
            </a:r>
            <a:r>
              <a:rPr lang="en-IN" sz="2000" dirty="0" smtClean="0">
                <a:latin typeface="Arial Narrow" pitchFamily="34" charset="0"/>
              </a:rPr>
              <a:t> approaches such as </a:t>
            </a:r>
            <a:r>
              <a:rPr lang="en-IN" sz="2000" b="1" dirty="0" smtClean="0">
                <a:latin typeface="Arial Narrow" pitchFamily="34" charset="0"/>
              </a:rPr>
              <a:t>Latin hypercube sampling </a:t>
            </a:r>
            <a:r>
              <a:rPr lang="en-IN" sz="2000" dirty="0" smtClean="0">
                <a:latin typeface="Arial Narrow" pitchFamily="34" charset="0"/>
              </a:rPr>
              <a:t>and </a:t>
            </a:r>
            <a:r>
              <a:rPr lang="en-IN" sz="2000" b="1" dirty="0" smtClean="0">
                <a:latin typeface="Arial Narrow" pitchFamily="34" charset="0"/>
              </a:rPr>
              <a:t>branch-and-bound </a:t>
            </a:r>
            <a:r>
              <a:rPr lang="en-IN" sz="2000" dirty="0" smtClean="0">
                <a:latin typeface="Arial Narrow" pitchFamily="34" charset="0"/>
              </a:rPr>
              <a:t>methods could be useful.</a:t>
            </a:r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385" y="1772816"/>
            <a:ext cx="5914347" cy="255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831" y="1484784"/>
            <a:ext cx="2829985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337</Words>
  <Application>Microsoft Office PowerPoint</Application>
  <PresentationFormat>On-screen Show (4:3)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Blank Presentation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>Sumanas, Inc.</Manager>
  <Company>© Garland Science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Course in Systems Biology</dc:title>
  <dc:creator>Eberhard Voit</dc:creator>
  <cp:lastModifiedBy>Student</cp:lastModifiedBy>
  <cp:revision>158</cp:revision>
  <dcterms:created xsi:type="dcterms:W3CDTF">2002-12-24T01:08:46Z</dcterms:created>
  <dcterms:modified xsi:type="dcterms:W3CDTF">2018-04-17T16:46:58Z</dcterms:modified>
</cp:coreProperties>
</file>