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8" r:id="rId11"/>
    <p:sldId id="269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F21"/>
    <a:srgbClr val="A8122A"/>
    <a:srgbClr val="3B3D3C"/>
    <a:srgbClr val="2C2E2D"/>
    <a:srgbClr val="FFFFFF"/>
    <a:srgbClr val="2EA858"/>
    <a:srgbClr val="0D70BC"/>
    <a:srgbClr val="0F51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1" autoAdjust="0"/>
    <p:restoredTop sz="90929"/>
  </p:normalViewPr>
  <p:slideViewPr>
    <p:cSldViewPr>
      <p:cViewPr>
        <p:scale>
          <a:sx n="70" d="100"/>
          <a:sy n="70" d="100"/>
        </p:scale>
        <p:origin x="-132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C86457-10DA-4D7C-B521-E4CB4447A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A7881-5715-46B7-ADBB-2A0D34A7C7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640AD-7D5F-4F6B-B634-738FA81E4AC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09597-4E43-4F3A-A693-B0F0B9CA94A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7EFEF-6B41-4872-AAA0-C6D471FD777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63E2A-257A-4DDB-834E-018D8D0BBC2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DF2C7-8993-4C9C-A9EF-8A8C6121083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033BE-FCAA-4392-BB77-B265E40CF2C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5EE93-C4EA-4AB2-95B1-B933F188E74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05395-6AC4-4C4A-BDC3-929C9541ED3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5B4E76-4792-4721-8A30-A4BFE583020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EC68C-3FE3-428A-BE6B-399BC9498FC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93510-C89D-46E4-8065-085A5B3F4C2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3871A9-A97F-44AB-A064-F7C8CCF03E5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ABAF5-4A41-432F-886F-C7B0C8B3011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88BB8-AF7F-43D4-B934-74BFE90718A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724A9-D6B2-43D1-A0CA-45E880AEEA8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E4A91-0EF2-4641-AA79-126AC4585F6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C8B00-7BE2-4826-8E55-B183C44ADAC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A3A78-98F3-4545-BA06-B7BCC7FC5F7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08D94-76F8-4F80-A412-70912673EE2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2246E-4DDE-47A1-95C5-46CA970BF44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1D4D2-EADF-44DC-8C8E-A2D7F665965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50029-0956-4393-AD15-7BD8D42C5A3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96D23-B40D-413E-B87A-0D148AB6863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024A-C565-4961-BA3E-2887635AB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120D-6C36-4042-88C2-0A12F5604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E9968-B3C4-4348-BD18-0B2D92E7A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C9054-D3CA-4490-8B24-D11A5C29B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8D80-62C2-4361-8AAD-0B3663D84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FCA16-FE81-4650-9039-E44C771F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93BA-C4AD-4708-8539-E107C604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1938-712F-4FE9-872D-070EB1D17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A3FA2-EC78-449A-B8D8-67731F1F3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86BD9-7E58-4CAC-AFDC-82CCB7332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6A1285-66C2-483B-94E4-DD5B91E96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31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/>
        </p:nvSpPr>
        <p:spPr bwMode="auto">
          <a:xfrm>
            <a:off x="514350" y="838200"/>
            <a:ext cx="8115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sz="2800">
                <a:latin typeface="Arial" charset="0"/>
              </a:rPr>
              <a:t>Eberhard O. Voit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/>
        </p:nvSpPr>
        <p:spPr bwMode="auto">
          <a:xfrm>
            <a:off x="209550" y="1752600"/>
            <a:ext cx="8724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800" b="1">
                <a:solidFill>
                  <a:srgbClr val="B70F21"/>
                </a:solidFill>
                <a:latin typeface="Arial" charset="0"/>
              </a:rPr>
              <a:t>A First Course in</a:t>
            </a:r>
            <a:r>
              <a:rPr lang="en-US" sz="7200" b="1">
                <a:solidFill>
                  <a:srgbClr val="B70F2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7200" b="1">
                <a:solidFill>
                  <a:srgbClr val="B70F21"/>
                </a:solidFill>
                <a:latin typeface="Arial" charset="0"/>
              </a:rPr>
              <a:t>Systems Biology</a:t>
            </a:r>
            <a:endParaRPr lang="en-US" sz="7200">
              <a:solidFill>
                <a:srgbClr val="B70F21"/>
              </a:solidFill>
              <a:latin typeface="Arial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43434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Arial" charset="0"/>
              </a:rPr>
              <a:t>Chapter 3</a:t>
            </a:r>
          </a:p>
          <a:p>
            <a:pPr algn="ctr"/>
            <a:r>
              <a:rPr lang="en-US" sz="3600">
                <a:latin typeface="Arial" charset="0"/>
              </a:rPr>
              <a:t>Static Network Models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95288"/>
            <a:ext cx="83058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881188"/>
            <a:ext cx="85439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1116013" y="260350"/>
            <a:ext cx="7559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Mutual information I(X;Y) in terms of entropies H(X), H(Y) and conditional entropies H(X|Y) and H(Y|X)</a:t>
            </a:r>
          </a:p>
          <a:p>
            <a:pPr algn="ctr"/>
            <a:endParaRPr lang="en-US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613" y="1344613"/>
            <a:ext cx="62007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323850" y="260350"/>
            <a:ext cx="86756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Bayes’ theorem</a:t>
            </a:r>
          </a:p>
          <a:p>
            <a:pPr algn="ctr"/>
            <a:r>
              <a:rPr lang="en-US" sz="1800"/>
              <a:t>(Also called Bayes’ law/formula/rule)</a:t>
            </a:r>
          </a:p>
          <a:p>
            <a:pPr algn="ctr"/>
            <a:endParaRPr lang="en-US" sz="1800"/>
          </a:p>
          <a:p>
            <a:r>
              <a:rPr lang="en-US" sz="2000">
                <a:latin typeface="Arial Narrow" pitchFamily="34" charset="0"/>
                <a:cs typeface="Segoe UI" pitchFamily="34" charset="0"/>
              </a:rPr>
              <a:t>When prior knowledge is available, Bayes’ theorem allows computation of  probability of an event.</a:t>
            </a: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endParaRPr lang="en-US" sz="2000">
              <a:solidFill>
                <a:srgbClr val="FF0000"/>
              </a:solidFill>
              <a:latin typeface="Arial Narrow" pitchFamily="34" charset="0"/>
              <a:cs typeface="Segoe UI" pitchFamily="34" charset="0"/>
            </a:endParaRPr>
          </a:p>
          <a:p>
            <a:r>
              <a:rPr lang="en-US" sz="2000">
                <a:solidFill>
                  <a:srgbClr val="FF0000"/>
                </a:solidFill>
                <a:latin typeface="Arial Narrow" pitchFamily="34" charset="0"/>
                <a:cs typeface="Segoe UI" pitchFamily="34" charset="0"/>
              </a:rPr>
              <a:t>Note: P(B) is non-zero.</a:t>
            </a: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r>
              <a:rPr lang="en-US" sz="2000">
                <a:latin typeface="Arial Narrow" pitchFamily="34" charset="0"/>
                <a:cs typeface="Segoe UI" pitchFamily="34" charset="0"/>
              </a:rPr>
              <a:t>Where: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Arial Narrow" pitchFamily="34" charset="0"/>
                <a:cs typeface="Segoe UI" pitchFamily="34" charset="0"/>
              </a:rPr>
              <a:t>  P(A) and P(B) are  (independent probabilities of observing events A and B,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Arial Narrow" pitchFamily="34" charset="0"/>
                <a:cs typeface="Segoe UI" pitchFamily="34" charset="0"/>
              </a:rPr>
              <a:t>  P(A|B) is the ‘conditional probability’ (</a:t>
            </a:r>
            <a:r>
              <a:rPr lang="en-US" sz="2000" i="1">
                <a:latin typeface="Arial Narrow" pitchFamily="34" charset="0"/>
                <a:cs typeface="Segoe UI" pitchFamily="34" charset="0"/>
              </a:rPr>
              <a:t>ie</a:t>
            </a:r>
            <a:r>
              <a:rPr lang="en-US" sz="2000">
                <a:latin typeface="Arial Narrow" pitchFamily="34" charset="0"/>
                <a:cs typeface="Segoe UI" pitchFamily="34" charset="0"/>
              </a:rPr>
              <a:t>, prob. of  observing A when B happens), and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Arial Narrow" pitchFamily="34" charset="0"/>
                <a:cs typeface="Segoe UI" pitchFamily="34" charset="0"/>
              </a:rPr>
              <a:t>  P(B|A) is the ‘conditional probability’ (</a:t>
            </a:r>
            <a:r>
              <a:rPr lang="en-US" sz="2000" i="1">
                <a:latin typeface="Arial Narrow" pitchFamily="34" charset="0"/>
                <a:cs typeface="Segoe UI" pitchFamily="34" charset="0"/>
              </a:rPr>
              <a:t>ie</a:t>
            </a:r>
            <a:r>
              <a:rPr lang="en-US" sz="2000">
                <a:latin typeface="Arial Narrow" pitchFamily="34" charset="0"/>
                <a:cs typeface="Segoe UI" pitchFamily="34" charset="0"/>
              </a:rPr>
              <a:t>, prob. of  observing B when A happens).</a:t>
            </a: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16013" y="1773238"/>
          <a:ext cx="3527425" cy="962025"/>
        </p:xfrm>
        <a:graphic>
          <a:graphicData uri="http://schemas.openxmlformats.org/presentationml/2006/ole">
            <p:oleObj spid="_x0000_s25602" name="Equation" r:id="rId4" imgW="15364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69975" y="1412875"/>
          <a:ext cx="7256463" cy="3194050"/>
        </p:xfrm>
        <a:graphic>
          <a:graphicData uri="http://schemas.openxmlformats.org/presentationml/2006/ole">
            <p:oleObj spid="_x0000_s26626" name="Equation" r:id="rId4" imgW="3517560" imgH="1549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23850" y="-100013"/>
            <a:ext cx="867568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endParaRPr lang="en-US" sz="2000">
              <a:solidFill>
                <a:srgbClr val="FF0000"/>
              </a:solidFill>
              <a:latin typeface="Arial Narrow" pitchFamily="34" charset="0"/>
              <a:cs typeface="Segoe UI" pitchFamily="34" charset="0"/>
            </a:endParaRPr>
          </a:p>
          <a:p>
            <a:endParaRPr lang="en-US" sz="2000">
              <a:solidFill>
                <a:srgbClr val="FF0000"/>
              </a:solidFill>
              <a:latin typeface="Arial Narrow" pitchFamily="34" charset="0"/>
              <a:cs typeface="Segoe UI" pitchFamily="34" charset="0"/>
            </a:endParaRP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r>
              <a:rPr lang="en-US" sz="2000" b="1">
                <a:latin typeface="Arial Narrow" pitchFamily="34" charset="0"/>
                <a:cs typeface="Segoe UI" pitchFamily="34" charset="0"/>
              </a:rPr>
              <a:t>Prior probability</a:t>
            </a:r>
            <a:r>
              <a:rPr lang="en-US" sz="2000">
                <a:latin typeface="Arial Narrow" pitchFamily="34" charset="0"/>
                <a:cs typeface="Segoe UI" pitchFamily="34" charset="0"/>
              </a:rPr>
              <a:t>:  P(A), the initial belief in A</a:t>
            </a: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r>
              <a:rPr lang="en-US" sz="2000" b="1">
                <a:latin typeface="Arial Narrow" pitchFamily="34" charset="0"/>
                <a:cs typeface="Segoe UI" pitchFamily="34" charset="0"/>
              </a:rPr>
              <a:t>Posterior probability</a:t>
            </a:r>
            <a:r>
              <a:rPr lang="en-US" sz="2000">
                <a:latin typeface="Arial Narrow" pitchFamily="34" charset="0"/>
                <a:cs typeface="Segoe UI" pitchFamily="34" charset="0"/>
              </a:rPr>
              <a:t>: P(A|B), is the probability of A given evidence B</a:t>
            </a:r>
          </a:p>
          <a:p>
            <a:endParaRPr lang="en-US" sz="2000">
              <a:latin typeface="Arial Narrow" pitchFamily="34" charset="0"/>
              <a:cs typeface="Segoe UI" pitchFamily="34" charset="0"/>
            </a:endParaRPr>
          </a:p>
          <a:p>
            <a:r>
              <a:rPr lang="en-US" sz="2000" b="1">
                <a:latin typeface="Arial Narrow" pitchFamily="34" charset="0"/>
                <a:cs typeface="Segoe UI" pitchFamily="34" charset="0"/>
              </a:rPr>
              <a:t>Support B provides for A</a:t>
            </a:r>
            <a:r>
              <a:rPr lang="en-US" sz="2000">
                <a:latin typeface="Arial Narrow" pitchFamily="34" charset="0"/>
                <a:cs typeface="Segoe UI" pitchFamily="34" charset="0"/>
              </a:rPr>
              <a:t>: P(B|A)/P(B)</a:t>
            </a:r>
            <a:endParaRPr lang="en-US" sz="2000" b="1">
              <a:latin typeface="Arial Narrow" pitchFamily="34" charset="0"/>
              <a:cs typeface="Segoe UI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16013" y="1412875"/>
          <a:ext cx="3527425" cy="962025"/>
        </p:xfrm>
        <a:graphic>
          <a:graphicData uri="http://schemas.openxmlformats.org/presentationml/2006/ole">
            <p:oleObj spid="_x0000_s27650" name="Equation" r:id="rId4" imgW="15364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116013" y="260350"/>
            <a:ext cx="7559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Bayesian reconstruction of interaction networks</a:t>
            </a:r>
          </a:p>
          <a:p>
            <a:pPr algn="ctr"/>
            <a:endParaRPr lang="en-US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156325" y="1773238"/>
            <a:ext cx="25193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Probabilities:</a:t>
            </a:r>
          </a:p>
          <a:p>
            <a:r>
              <a:rPr lang="en-US"/>
              <a:t>  P($100) = 0.06</a:t>
            </a:r>
          </a:p>
          <a:p>
            <a:r>
              <a:rPr lang="en-US"/>
              <a:t>  P($20) = 0.24</a:t>
            </a:r>
          </a:p>
          <a:p>
            <a:r>
              <a:rPr lang="en-US"/>
              <a:t>  P($10) = 0.3</a:t>
            </a:r>
          </a:p>
          <a:p>
            <a:r>
              <a:rPr lang="en-US"/>
              <a:t>  P($1) = 0.4</a:t>
            </a:r>
          </a:p>
          <a:p>
            <a:endParaRPr lang="en-US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836613"/>
            <a:ext cx="55245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8361363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116013" y="260350"/>
            <a:ext cx="7559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Signaling networks</a:t>
            </a:r>
          </a:p>
          <a:p>
            <a:pPr algn="ctr"/>
            <a:endParaRPr lang="en-US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971550" y="5300663"/>
          <a:ext cx="6624638" cy="1189037"/>
        </p:xfrm>
        <a:graphic>
          <a:graphicData uri="http://schemas.openxmlformats.org/presentationml/2006/ole">
            <p:oleObj spid="_x0000_s28674" name="Equation" r:id="rId4" imgW="3543120" imgH="634680" progId="Equation.3">
              <p:embed/>
            </p:oleObj>
          </a:graphicData>
        </a:graphic>
      </p:graphicFrame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692150"/>
            <a:ext cx="62484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580063" y="3933825"/>
            <a:ext cx="32400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Narrow" pitchFamily="34" charset="0"/>
              </a:rPr>
              <a:t>Note: </a:t>
            </a:r>
          </a:p>
          <a:p>
            <a:r>
              <a:rPr lang="en-US" sz="1600">
                <a:solidFill>
                  <a:srgbClr val="C00000"/>
                </a:solidFill>
                <a:latin typeface="Arial Narrow" pitchFamily="34" charset="0"/>
              </a:rPr>
              <a:t>In general, Bayesian network is formulated as a directed acyclic graph (DAG)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55650" y="260350"/>
            <a:ext cx="7559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Stoichiometric networks</a:t>
            </a:r>
          </a:p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050"/>
            <a:ext cx="6840538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399213" y="2133600"/>
          <a:ext cx="2744787" cy="1116013"/>
        </p:xfrm>
        <a:graphic>
          <a:graphicData uri="http://schemas.openxmlformats.org/presentationml/2006/ole">
            <p:oleObj spid="_x0000_s29698" name="Equation" r:id="rId5" imgW="156204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24138"/>
            <a:ext cx="853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404813"/>
            <a:ext cx="86296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708400" y="3284538"/>
          <a:ext cx="1655763" cy="720725"/>
        </p:xfrm>
        <a:graphic>
          <a:graphicData uri="http://schemas.openxmlformats.org/presentationml/2006/ole">
            <p:oleObj spid="_x0000_s30722" name="Equation" r:id="rId5" imgW="507960" imgH="279360" progId="Equation.3">
              <p:embed/>
            </p:oleObj>
          </a:graphicData>
        </a:graphic>
      </p:graphicFrame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684213" y="4292600"/>
            <a:ext cx="77041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Stochiometric Analysis:</a:t>
            </a:r>
          </a:p>
          <a:p>
            <a:r>
              <a:rPr lang="en-US" i="1"/>
              <a:t>Flux Balance Analysis</a:t>
            </a:r>
            <a:r>
              <a:rPr lang="en-US"/>
              <a:t> is widely used with biologically motivated constraints using </a:t>
            </a:r>
            <a:r>
              <a:rPr lang="en-US" i="1"/>
              <a:t>constrained optimization</a:t>
            </a:r>
            <a:r>
              <a:rPr lang="en-US"/>
              <a:t>.</a:t>
            </a:r>
          </a:p>
          <a:p>
            <a:r>
              <a:rPr lang="en-US" b="1"/>
              <a:t>N</a:t>
            </a:r>
            <a:r>
              <a:rPr lang="en-US"/>
              <a:t>: Stochiometric matrix of generic flux matrix</a:t>
            </a:r>
          </a:p>
          <a:p>
            <a:r>
              <a:rPr lang="en-US" b="1"/>
              <a:t>R</a:t>
            </a:r>
            <a:r>
              <a:rPr lang="en-US"/>
              <a:t>: Fluxes between pools</a:t>
            </a:r>
          </a:p>
          <a:p>
            <a:pPr>
              <a:buFont typeface="Arial" charset="0"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361950"/>
            <a:ext cx="78200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eb.expasy.org/pathways/pathwa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28775"/>
            <a:ext cx="8686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755650" y="260350"/>
            <a:ext cx="7559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Metabolic network reconstruction</a:t>
            </a:r>
          </a:p>
          <a:p>
            <a:pPr algn="ctr"/>
            <a:endParaRPr lang="en-US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003800" y="5300663"/>
            <a:ext cx="32400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Narrow" pitchFamily="34" charset="0"/>
              </a:rPr>
              <a:t>Note: </a:t>
            </a:r>
          </a:p>
          <a:p>
            <a:r>
              <a:rPr lang="en-US" sz="1600">
                <a:solidFill>
                  <a:srgbClr val="C00000"/>
                </a:solidFill>
                <a:latin typeface="Arial Narrow" pitchFamily="34" charset="0"/>
              </a:rPr>
              <a:t>KEGG and MetaCyc databses are useful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4910138"/>
            <a:ext cx="8705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755650" y="260350"/>
            <a:ext cx="75596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Metabolic Control Analysis</a:t>
            </a:r>
          </a:p>
          <a:p>
            <a:pPr algn="ctr"/>
            <a:endParaRPr lang="en-US"/>
          </a:p>
          <a:p>
            <a:r>
              <a:rPr lang="en-US" sz="2000"/>
              <a:t>Characterizes small perturbations in a metabolic pathway that operates at steady state.</a:t>
            </a:r>
          </a:p>
          <a:p>
            <a:endParaRPr lang="en-US" sz="2000"/>
          </a:p>
          <a:p>
            <a:r>
              <a:rPr lang="en-US" sz="2000"/>
              <a:t>It uses:</a:t>
            </a:r>
          </a:p>
          <a:p>
            <a:pPr>
              <a:buFont typeface="Arial" charset="0"/>
              <a:buChar char="•"/>
            </a:pPr>
            <a:r>
              <a:rPr lang="en-US" sz="2000" b="1"/>
              <a:t>  Elasticities</a:t>
            </a:r>
          </a:p>
          <a:p>
            <a:pPr>
              <a:buFont typeface="Arial" charset="0"/>
              <a:buChar char="•"/>
            </a:pPr>
            <a:r>
              <a:rPr lang="en-US" sz="2000" b="1"/>
              <a:t>  Control coefficients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  Pathway flux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  Concentration</a:t>
            </a:r>
          </a:p>
          <a:p>
            <a:pPr>
              <a:buFont typeface="Arial" charset="0"/>
              <a:buChar char="•"/>
            </a:pPr>
            <a:endParaRPr lang="en-US" sz="2000" b="1"/>
          </a:p>
          <a:p>
            <a:endParaRPr lang="en-US" sz="2000"/>
          </a:p>
          <a:p>
            <a:r>
              <a:rPr lang="en-US" sz="2000"/>
              <a:t>Note: Flux control coefficients sum to 1 and concentration control coefficients sum to 0.</a:t>
            </a:r>
          </a:p>
          <a:p>
            <a:endParaRPr lang="en-US" sz="2000"/>
          </a:p>
          <a:p>
            <a:endParaRPr lang="en-US" sz="20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2667000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195388"/>
            <a:ext cx="85153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90675"/>
            <a:ext cx="8534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090613"/>
            <a:ext cx="85534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4"/>
          <p:cNvSpPr txBox="1">
            <a:spLocks noChangeArrowheads="1"/>
          </p:cNvSpPr>
          <p:nvPr/>
        </p:nvSpPr>
        <p:spPr bwMode="auto">
          <a:xfrm>
            <a:off x="1116013" y="260350"/>
            <a:ext cx="7559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Clustering coefficient: Characterizing density of edges associated with a node</a:t>
            </a:r>
          </a:p>
          <a:p>
            <a:pPr algn="ctr"/>
            <a:endParaRPr lang="en-US"/>
          </a:p>
        </p:txBody>
      </p:sp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5364163" y="2133600"/>
            <a:ext cx="35290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UG: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2e/k(k-1)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DG: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baseline="-25000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 e/k(k-1)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i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is degree)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25538"/>
            <a:ext cx="49720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80063" y="4309021"/>
          <a:ext cx="2303462" cy="992187"/>
        </p:xfrm>
        <a:graphic>
          <a:graphicData uri="http://schemas.openxmlformats.org/presentationml/2006/ole">
            <p:oleObj spid="_x0000_s1026" name="Equation" r:id="rId5" imgW="100296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8" y="404813"/>
            <a:ext cx="64484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042988" y="404813"/>
            <a:ext cx="7058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Arial" charset="0"/>
                <a:cs typeface="Arial" charset="0"/>
              </a:rPr>
              <a:t>Power-law and degree distribution: P(</a:t>
            </a:r>
            <a:r>
              <a:rPr lang="en-US" i="1">
                <a:latin typeface="Arial" charset="0"/>
                <a:cs typeface="Arial" charset="0"/>
              </a:rPr>
              <a:t>k</a:t>
            </a:r>
            <a:r>
              <a:rPr lang="en-US">
                <a:latin typeface="Arial" charset="0"/>
                <a:cs typeface="Arial" charset="0"/>
              </a:rPr>
              <a:t>) </a:t>
            </a:r>
            <a:r>
              <a:rPr lang="en-US">
                <a:latin typeface="Arial" charset="0"/>
                <a:cs typeface="Arial" charset="0"/>
                <a:sym typeface="Symbol" pitchFamily="18" charset="2"/>
              </a:rPr>
              <a:t>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 i="1">
                <a:latin typeface="Arial" charset="0"/>
                <a:cs typeface="Arial" charset="0"/>
              </a:rPr>
              <a:t>k</a:t>
            </a:r>
            <a:r>
              <a:rPr lang="en-US" baseline="30000">
                <a:latin typeface="Arial" charset="0"/>
                <a:cs typeface="Arial" charset="0"/>
              </a:rPr>
              <a:t>-</a:t>
            </a:r>
            <a:r>
              <a:rPr lang="en-US" baseline="30000">
                <a:latin typeface="Symbol" pitchFamily="18" charset="2"/>
                <a:cs typeface="Arial" charset="0"/>
              </a:rPr>
              <a:t>g</a:t>
            </a:r>
          </a:p>
          <a:p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1009650"/>
            <a:ext cx="72294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371475"/>
            <a:ext cx="78105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367</Words>
  <Application>Microsoft Office PowerPoint</Application>
  <PresentationFormat>On-screen Show (4:3)</PresentationFormat>
  <Paragraphs>95</Paragraphs>
  <Slides>25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Blank Presentation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>Sumanas, Inc.</Manager>
  <Company>© Garland Science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Course in Systems Biology</dc:title>
  <dc:creator>Eberhard Voit</dc:creator>
  <cp:lastModifiedBy>Student</cp:lastModifiedBy>
  <cp:revision>142</cp:revision>
  <dcterms:created xsi:type="dcterms:W3CDTF">2002-12-24T01:08:46Z</dcterms:created>
  <dcterms:modified xsi:type="dcterms:W3CDTF">2020-02-18T09:19:10Z</dcterms:modified>
</cp:coreProperties>
</file>