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8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71373-30E2-3965-47AB-9FC828D4B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715C30-4B4D-316C-8076-04BA5D9B6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1A6BB-BC6C-CC59-6BFF-3E1032DD7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E3AAB-5D0B-CB94-5898-74288A467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5D0A5-F5A3-1DD0-E8FF-BBA1F3B7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3385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45491-547B-E85C-3890-2F433F7A8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02241-B812-18CB-BDB0-9B44ED6D2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87173-9ABD-22B3-7D1C-28B8922F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B6E28-CAA1-5265-1B59-5C56D6737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E1712-ABD1-453D-8388-0050486EA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427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90011-0127-FC37-2E58-5AAA930A30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4E36E-0F9D-FE0F-D340-5049505A3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E9ACE-32F6-C9DC-3BC2-E3B190330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DB4F9-81A8-65D2-EEB5-5C003A13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65CFD-BD35-3AC5-0B82-402C7B42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417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17D0-51FD-F4A8-B789-EF8BF970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0B709-FDE6-60CB-B025-3DD9CA9D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25D62-2C9D-515A-F6DB-31CB5D2F8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3F28B-B446-30C4-A6D4-70BA6E10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9E2E7-4B46-540F-82CF-98F82EF12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154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B2EF8-16C1-BFD8-A0AC-D203DA7E7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A33A8-1B57-8A3A-9084-65BBFEF1B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9C3F2-200C-C637-8DCA-0C61C4C87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4DF6D-2C28-5C31-2BB4-B4F51DA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C0631-F19F-4D54-2658-7A4F5727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826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DC0F7-AB39-092A-0FEF-51539F607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B3F13-A9A1-1867-D5AA-81306B260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D25295-C604-8FC5-9806-A2883FAEC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37821-9729-7A6A-16E1-CB54EB287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B5994-27C4-219B-B800-749278640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3EA5B-B399-C6AC-1AEA-BAABE1A1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956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E9976-1156-54FA-79FF-3172B4B2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1D354-ED90-3932-4A61-861C76A80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58A77D-F1A5-C373-FC96-C75758416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36058B-956B-B787-1529-775BFD0EE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62D841-D2CB-0CE3-42A9-D8504CA7C8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E697E-0F37-0E55-037A-ED1C52D3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6D9067-E2FD-D54B-FC07-C3B14E529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E9D57C-7B4B-BE3B-3CAE-B3C6061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733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364AC-BE03-0473-0B7D-CD0B3FB7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71194-AF18-1467-3850-622E7A33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5E111F-810A-755C-151C-BF7D2572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00B2B-FC0D-0BF2-38AE-E17006F9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471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23EED5-E4A0-E85D-4D02-5FD52689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483A46-7ACE-FDA3-3F6C-6F13B12C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6A5F8-1CEB-9C6C-9AB7-BEC406D11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063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51ECF-8CB0-3E06-FABD-AAFC9FCC7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236A6-C019-6920-2E65-7034389A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1C727-832E-5557-FD13-6F33EBA52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684B-C8A9-6CDA-BCC9-B38A29C46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D726F-6DA6-3BD4-1AB3-84F6D8935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A344A-2DE8-EEF9-0D40-F30501EB1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45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619EB-9739-DD34-EC8C-B49592AC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3B0881-990B-5897-F0B7-77D141446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D4AAC-98CD-CA26-622D-14D9E309D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A2226-E3EB-C419-14A2-71FE14C5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6EE0D-47E3-BA7B-EDD4-89B7534D6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1B6CF-33C5-79D4-0E28-EF4F99C0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971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DBF81E-9BAF-80BB-7738-C7E00799B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C58C9-A7C7-F426-65A7-77A0D0C3A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A924E-47A8-01A9-DAF2-5779C61A1D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5D5E4-F3FE-419D-86E4-5A895704FDA5}" type="datetimeFigureOut">
              <a:rPr lang="en-IN" smtClean="0"/>
              <a:t>05-02-2025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027E5-3FEA-A7D6-78F0-41F9A4B422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DD4A2-F32F-A98A-DA11-A5E0B40B9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E70-CD6A-415D-948E-571AB1A2C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198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devgenius.io/string-matching-kmp-ccad1ffbeb11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E1C57C-7334-B0EA-65BE-37896167C89A}"/>
              </a:ext>
            </a:extLst>
          </p:cNvPr>
          <p:cNvSpPr txBox="1"/>
          <p:nvPr/>
        </p:nvSpPr>
        <p:spPr>
          <a:xfrm>
            <a:off x="2478549" y="1606378"/>
            <a:ext cx="63770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4000" dirty="0">
                <a:latin typeface="Book Antiqua" panose="02040602050305030304" pitchFamily="18" charset="0"/>
                <a:cs typeface="Calibri" panose="020F0502020204030204" pitchFamily="34" charset="0"/>
              </a:rPr>
              <a:t>Knuth-Morris-Pratt </a:t>
            </a:r>
            <a:r>
              <a:rPr lang="en-US" sz="4000" dirty="0">
                <a:latin typeface="Book Antiqua" panose="02040602050305030304" pitchFamily="18" charset="0"/>
                <a:cs typeface="Calibri" panose="020F0502020204030204" pitchFamily="34" charset="0"/>
              </a:rPr>
              <a:t>(KMP) </a:t>
            </a:r>
          </a:p>
          <a:p>
            <a:pPr algn="ctr"/>
            <a:r>
              <a:rPr lang="en-US" sz="4000" dirty="0">
                <a:latin typeface="Book Antiqua" panose="02040602050305030304" pitchFamily="18" charset="0"/>
                <a:cs typeface="Calibri" panose="020F0502020204030204" pitchFamily="34" charset="0"/>
              </a:rPr>
              <a:t>Algorithm</a:t>
            </a:r>
            <a:endParaRPr lang="en-IN" sz="4000" dirty="0"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20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3561E6F-705B-402E-2DFE-ACCA5CF011D6}"/>
              </a:ext>
            </a:extLst>
          </p:cNvPr>
          <p:cNvSpPr txBox="1"/>
          <p:nvPr/>
        </p:nvSpPr>
        <p:spPr>
          <a:xfrm>
            <a:off x="314107" y="249008"/>
            <a:ext cx="117093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  <a:cs typeface="Calibri" panose="020F0502020204030204" pitchFamily="34" charset="0"/>
              </a:rPr>
              <a:t>Concepts</a:t>
            </a:r>
          </a:p>
          <a:p>
            <a:endParaRPr lang="en-US" sz="2000" b="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String: </a:t>
            </a:r>
            <a:r>
              <a:rPr lang="en-US" sz="2000" dirty="0">
                <a:latin typeface="Book Antiqua" panose="02040602050305030304" pitchFamily="18" charset="0"/>
                <a:cs typeface="Courier New" panose="02070309020205020404" pitchFamily="49" charset="0"/>
              </a:rPr>
              <a:t>ABCDE</a:t>
            </a:r>
          </a:p>
          <a:p>
            <a:endParaRPr lang="en-US" sz="2000" dirty="0">
              <a:latin typeface="Book Antiqua" panose="02040602050305030304" pitchFamily="18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Proper prefixes: </a:t>
            </a:r>
            <a:r>
              <a:rPr lang="en-US" sz="2000" dirty="0">
                <a:latin typeface="Book Antiqua" panose="02040602050305030304" pitchFamily="18" charset="0"/>
                <a:cs typeface="Calibri" panose="020F0502020204030204" pitchFamily="34" charset="0"/>
              </a:rPr>
              <a:t>&lt;NULL&gt;, </a:t>
            </a:r>
            <a:r>
              <a:rPr lang="en-US" sz="2000" dirty="0">
                <a:latin typeface="Book Antiqua" panose="02040602050305030304" pitchFamily="18" charset="0"/>
                <a:cs typeface="Courier New" panose="02070309020205020404" pitchFamily="49" charset="0"/>
              </a:rPr>
              <a:t>A, AB, ABC, ABCD</a:t>
            </a:r>
          </a:p>
          <a:p>
            <a:endParaRPr lang="en-US" sz="2000" dirty="0">
              <a:latin typeface="Book Antiqua" panose="02040602050305030304" pitchFamily="18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Proper suffixes: </a:t>
            </a:r>
            <a:r>
              <a:rPr lang="en-US" sz="2000" dirty="0">
                <a:latin typeface="Book Antiqua" panose="02040602050305030304" pitchFamily="18" charset="0"/>
                <a:cs typeface="Calibri" panose="020F0502020204030204" pitchFamily="34" charset="0"/>
              </a:rPr>
              <a:t>&lt;NULL&gt;, </a:t>
            </a:r>
            <a:r>
              <a:rPr lang="en-US" sz="2000" dirty="0">
                <a:latin typeface="Book Antiqua" panose="02040602050305030304" pitchFamily="18" charset="0"/>
                <a:cs typeface="Courier New" panose="02070309020205020404" pitchFamily="49" charset="0"/>
              </a:rPr>
              <a:t>E, DE, CDE, BCDE</a:t>
            </a:r>
          </a:p>
          <a:p>
            <a:endParaRPr lang="en-US" sz="2000" dirty="0">
              <a:latin typeface="Book Antiqua" panose="02040602050305030304" pitchFamily="18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Substring of interest:</a:t>
            </a:r>
            <a:r>
              <a:rPr lang="en-US" sz="2000" dirty="0">
                <a:solidFill>
                  <a:srgbClr val="0070C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Book Antiqua" panose="02040602050305030304" pitchFamily="18" charset="0"/>
                <a:cs typeface="Courier New" panose="02070309020205020404" pitchFamily="49" charset="0"/>
              </a:rPr>
              <a:t>Largest common substring that is both prefix &amp; suffix</a:t>
            </a:r>
          </a:p>
          <a:p>
            <a:endParaRPr lang="en-US" sz="2000" dirty="0">
              <a:latin typeface="Book Antiqua" panose="02040602050305030304" pitchFamily="18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Failure function:</a:t>
            </a:r>
            <a:r>
              <a:rPr lang="en-US" sz="2000" dirty="0">
                <a:solidFill>
                  <a:srgbClr val="0070C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Book Antiqua" panose="02040602050305030304" pitchFamily="18" charset="0"/>
                <a:cs typeface="Courier New" panose="02070309020205020404" pitchFamily="49" charset="0"/>
              </a:rPr>
              <a:t>The length of the longest prefix of </a:t>
            </a:r>
            <a:r>
              <a:rPr lang="en-US" sz="2000" b="1" dirty="0">
                <a:latin typeface="Book Antiqua" panose="02040602050305030304" pitchFamily="18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latin typeface="Book Antiqua" panose="02040602050305030304" pitchFamily="18" charset="0"/>
                <a:cs typeface="Courier New" panose="02070309020205020404" pitchFamily="49" charset="0"/>
              </a:rPr>
              <a:t> that is a suffix of P[1..j] and f(O) = O</a:t>
            </a:r>
          </a:p>
          <a:p>
            <a:endParaRPr lang="en-US" sz="2000" dirty="0">
              <a:latin typeface="Book Antiqua" panose="02040602050305030304" pitchFamily="18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Intent:</a:t>
            </a:r>
            <a:r>
              <a:rPr lang="en-US" sz="2000" dirty="0">
                <a:solidFill>
                  <a:srgbClr val="0070C0"/>
                </a:solidFill>
                <a:latin typeface="Book Antiqua" panose="02040602050305030304" pitchFamily="18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Book Antiqua" panose="02040602050305030304" pitchFamily="18" charset="0"/>
                <a:cs typeface="Courier New" panose="02070309020205020404" pitchFamily="49" charset="0"/>
              </a:rPr>
              <a:t>Upon mismatch, shift the string so that prefix replaces suffix</a:t>
            </a:r>
          </a:p>
          <a:p>
            <a:endParaRPr lang="en-US" sz="2000" dirty="0">
              <a:latin typeface="Book Antiqua" panose="02040602050305030304" pitchFamily="18" charset="0"/>
              <a:cs typeface="Courier New" panose="02070309020205020404" pitchFamily="49" charset="0"/>
            </a:endParaRPr>
          </a:p>
          <a:p>
            <a:endParaRPr lang="en-US" sz="2400" dirty="0">
              <a:latin typeface="Corbel" panose="020B0503020204020204" pitchFamily="34" charset="0"/>
              <a:cs typeface="Courier New" panose="02070309020205020404" pitchFamily="49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D4E89DD-D6F2-445B-9453-A05E2204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7453" y="4536186"/>
            <a:ext cx="5153450" cy="192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151AB18E-DA0B-4424-A444-D02F3F257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4174" y="1183519"/>
            <a:ext cx="8282512" cy="4490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DBAE81-08A1-4A1B-9C08-3198363CC7C7}"/>
              </a:ext>
            </a:extLst>
          </p:cNvPr>
          <p:cNvSpPr txBox="1"/>
          <p:nvPr/>
        </p:nvSpPr>
        <p:spPr>
          <a:xfrm>
            <a:off x="317500" y="254000"/>
            <a:ext cx="11582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  <a:ea typeface="Cambria Math" panose="02040503050406030204" pitchFamily="18" charset="0"/>
              </a:rPr>
              <a:t>Working example of KMP search using failure function</a:t>
            </a:r>
            <a:endParaRPr lang="en-US" sz="2400" b="1" i="1" dirty="0">
              <a:latin typeface="Book Antiqua" panose="020406020503050303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73802BA-77D8-43A2-9A47-A8E710486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150254"/>
              </p:ext>
            </p:extLst>
          </p:nvPr>
        </p:nvGraphicFramePr>
        <p:xfrm>
          <a:off x="7310252" y="3545965"/>
          <a:ext cx="4021364" cy="1144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3049">
                  <a:extLst>
                    <a:ext uri="{9D8B030D-6E8A-4147-A177-3AD203B41FA5}">
                      <a16:colId xmlns:a16="http://schemas.microsoft.com/office/drawing/2014/main" val="2891867664"/>
                    </a:ext>
                  </a:extLst>
                </a:gridCol>
                <a:gridCol w="3148315">
                  <a:extLst>
                    <a:ext uri="{9D8B030D-6E8A-4147-A177-3AD203B41FA5}">
                      <a16:colId xmlns:a16="http://schemas.microsoft.com/office/drawing/2014/main" val="2033169035"/>
                    </a:ext>
                  </a:extLst>
                </a:gridCol>
              </a:tblGrid>
              <a:tr h="374217">
                <a:tc>
                  <a:txBody>
                    <a:bodyPr/>
                    <a:lstStyle/>
                    <a:p>
                      <a:r>
                        <a:rPr lang="en-IN" i="1" dirty="0">
                          <a:latin typeface="Book Antiqua" panose="02040602050305030304" pitchFamily="18" charset="0"/>
                        </a:rPr>
                        <a:t>j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Consolas" panose="020B0609020204030204" pitchFamily="49" charset="0"/>
                        </a:rPr>
                        <a:t> 0   1   2   3   4   5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139401"/>
                  </a:ext>
                </a:extLst>
              </a:tr>
              <a:tr h="374217">
                <a:tc>
                  <a:txBody>
                    <a:bodyPr/>
                    <a:lstStyle/>
                    <a:p>
                      <a:r>
                        <a:rPr lang="en-IN" i="1" dirty="0">
                          <a:latin typeface="Book Antiqua" panose="02040602050305030304" pitchFamily="18" charset="0"/>
                        </a:rPr>
                        <a:t>pat</a:t>
                      </a:r>
                      <a:r>
                        <a:rPr lang="en-IN" dirty="0">
                          <a:latin typeface="Book Antiqua" panose="02040602050305030304" pitchFamily="18" charset="0"/>
                        </a:rPr>
                        <a:t>[</a:t>
                      </a:r>
                      <a:r>
                        <a:rPr lang="en-IN" i="1" dirty="0">
                          <a:latin typeface="Book Antiqua" panose="02040602050305030304" pitchFamily="18" charset="0"/>
                        </a:rPr>
                        <a:t>j</a:t>
                      </a:r>
                      <a:r>
                        <a:rPr lang="en-IN" sz="2000" i="0" dirty="0">
                          <a:latin typeface="Book Antiqua" panose="02040602050305030304" pitchFamily="18" charset="0"/>
                        </a:rPr>
                        <a:t>]</a:t>
                      </a:r>
                      <a:endParaRPr lang="en-IN" i="0" dirty="0">
                        <a:latin typeface="Book Antiqua" panose="0204060205030503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IN" i="0" dirty="0">
                          <a:latin typeface="Consolas" panose="020B0609020204030204" pitchFamily="49" charset="0"/>
                        </a:rPr>
                        <a:t>a   b   a   c   a  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184167"/>
                  </a:ext>
                </a:extLst>
              </a:tr>
              <a:tr h="374217">
                <a:tc>
                  <a:txBody>
                    <a:bodyPr/>
                    <a:lstStyle/>
                    <a:p>
                      <a:r>
                        <a:rPr lang="en-IN" i="1" dirty="0">
                          <a:latin typeface="Book Antiqua" panose="02040602050305030304" pitchFamily="18" charset="0"/>
                        </a:rPr>
                        <a:t>f(j)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Consolas" panose="020B0609020204030204" pitchFamily="49" charset="0"/>
                        </a:rPr>
                        <a:t> 0   0   1   0   1   2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71845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24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6596452-D20B-E3E0-5548-63E0119AF813}"/>
              </a:ext>
            </a:extLst>
          </p:cNvPr>
          <p:cNvSpPr txBox="1"/>
          <p:nvPr/>
        </p:nvSpPr>
        <p:spPr>
          <a:xfrm>
            <a:off x="317500" y="6311622"/>
            <a:ext cx="69252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Book Antiqua" panose="02040602050305030304" pitchFamily="18" charset="0"/>
              </a:rPr>
              <a:t>Reference: </a:t>
            </a:r>
            <a:r>
              <a:rPr lang="en-US" sz="1600" dirty="0">
                <a:latin typeface="Book Antiqua" panose="02040602050305030304" pitchFamily="18" charset="0"/>
                <a:hlinkClick r:id="rId3"/>
              </a:rPr>
              <a:t>https://blog.devgenius.io/string-matching-kmp-ccad1ffbeb11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1993FF-D06E-447E-932A-95855447D4DE}"/>
              </a:ext>
            </a:extLst>
          </p:cNvPr>
          <p:cNvSpPr txBox="1"/>
          <p:nvPr/>
        </p:nvSpPr>
        <p:spPr>
          <a:xfrm>
            <a:off x="317500" y="254000"/>
            <a:ext cx="9398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  <a:ea typeface="Cambria Math" panose="02040503050406030204" pitchFamily="18" charset="0"/>
              </a:rPr>
              <a:t>Another example of KMP search</a:t>
            </a:r>
          </a:p>
          <a:p>
            <a:endParaRPr lang="en-US" sz="2000" i="1" dirty="0">
              <a:latin typeface="Book Antiqua" panose="020406020503050303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01B01D2-B8D8-4EB4-84A4-893C9D8AD0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807094"/>
              </p:ext>
            </p:extLst>
          </p:nvPr>
        </p:nvGraphicFramePr>
        <p:xfrm>
          <a:off x="445912" y="865336"/>
          <a:ext cx="8813840" cy="421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4" imgW="9239110" imgH="4676911" progId="Excel.Sheet.12">
                  <p:embed/>
                </p:oleObj>
              </mc:Choice>
              <mc:Fallback>
                <p:oleObj name="Worksheet" r:id="rId4" imgW="9239110" imgH="4676911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C176BA8-EF9A-4FE5-A401-63519EBADE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5912" y="865336"/>
                        <a:ext cx="8813840" cy="421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FC6F5A8C-0D5E-4CD6-A865-789306B55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002801"/>
              </p:ext>
            </p:extLst>
          </p:nvPr>
        </p:nvGraphicFramePr>
        <p:xfrm>
          <a:off x="7588048" y="5235864"/>
          <a:ext cx="4252852" cy="1144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3596">
                  <a:extLst>
                    <a:ext uri="{9D8B030D-6E8A-4147-A177-3AD203B41FA5}">
                      <a16:colId xmlns:a16="http://schemas.microsoft.com/office/drawing/2014/main" val="2891867664"/>
                    </a:ext>
                  </a:extLst>
                </a:gridCol>
                <a:gridCol w="3449256">
                  <a:extLst>
                    <a:ext uri="{9D8B030D-6E8A-4147-A177-3AD203B41FA5}">
                      <a16:colId xmlns:a16="http://schemas.microsoft.com/office/drawing/2014/main" val="2033169035"/>
                    </a:ext>
                  </a:extLst>
                </a:gridCol>
              </a:tblGrid>
              <a:tr h="374217">
                <a:tc>
                  <a:txBody>
                    <a:bodyPr/>
                    <a:lstStyle/>
                    <a:p>
                      <a:r>
                        <a:rPr lang="en-IN" i="1" dirty="0">
                          <a:latin typeface="Book Antiqua" panose="02040602050305030304" pitchFamily="18" charset="0"/>
                        </a:rPr>
                        <a:t>j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Consolas" panose="020B0609020204030204" pitchFamily="49" charset="0"/>
                        </a:rPr>
                        <a:t> 0   1   2   3   4   5   6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139401"/>
                  </a:ext>
                </a:extLst>
              </a:tr>
              <a:tr h="374217">
                <a:tc>
                  <a:txBody>
                    <a:bodyPr/>
                    <a:lstStyle/>
                    <a:p>
                      <a:r>
                        <a:rPr lang="en-IN" i="1" dirty="0">
                          <a:latin typeface="Book Antiqua" panose="02040602050305030304" pitchFamily="18" charset="0"/>
                        </a:rPr>
                        <a:t>pat</a:t>
                      </a:r>
                      <a:r>
                        <a:rPr lang="en-IN" dirty="0">
                          <a:latin typeface="Book Antiqua" panose="02040602050305030304" pitchFamily="18" charset="0"/>
                        </a:rPr>
                        <a:t>[</a:t>
                      </a:r>
                      <a:r>
                        <a:rPr lang="en-IN" i="1" dirty="0">
                          <a:latin typeface="Book Antiqua" panose="02040602050305030304" pitchFamily="18" charset="0"/>
                        </a:rPr>
                        <a:t>j</a:t>
                      </a:r>
                      <a:r>
                        <a:rPr lang="en-IN" sz="2000" i="0" dirty="0">
                          <a:latin typeface="Book Antiqua" panose="02040602050305030304" pitchFamily="18" charset="0"/>
                        </a:rPr>
                        <a:t>]</a:t>
                      </a:r>
                      <a:endParaRPr lang="en-IN" i="0" dirty="0">
                        <a:latin typeface="Book Antiqua" panose="0204060205030503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IN" i="0" dirty="0">
                          <a:latin typeface="Consolas" panose="020B0609020204030204" pitchFamily="49" charset="0"/>
                        </a:rPr>
                        <a:t>A   B   C   D   A   B   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184167"/>
                  </a:ext>
                </a:extLst>
              </a:tr>
              <a:tr h="374217">
                <a:tc>
                  <a:txBody>
                    <a:bodyPr/>
                    <a:lstStyle/>
                    <a:p>
                      <a:r>
                        <a:rPr lang="en-IN" i="1" dirty="0">
                          <a:latin typeface="Book Antiqua" panose="02040602050305030304" pitchFamily="18" charset="0"/>
                        </a:rPr>
                        <a:t>f(j)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Consolas" panose="020B0609020204030204" pitchFamily="49" charset="0"/>
                        </a:rPr>
                        <a:t> 0   0   0   0   1   2   0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71845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5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83DC8E-3596-43D4-BD87-7B2B5D7D06AA}"/>
              </a:ext>
            </a:extLst>
          </p:cNvPr>
          <p:cNvSpPr txBox="1"/>
          <p:nvPr/>
        </p:nvSpPr>
        <p:spPr>
          <a:xfrm>
            <a:off x="343468" y="74209"/>
            <a:ext cx="11505063" cy="5902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400" b="1" dirty="0">
                <a:latin typeface="Book Antiqua" panose="02040602050305030304" pitchFamily="18" charset="0"/>
                <a:ea typeface="Cambria Math" panose="02040503050406030204" pitchFamily="18" charset="0"/>
              </a:rPr>
              <a:t>Complexities?</a:t>
            </a:r>
          </a:p>
        </p:txBody>
      </p:sp>
    </p:spTree>
    <p:extLst>
      <p:ext uri="{BB962C8B-B14F-4D97-AF65-F5344CB8AC3E}">
        <p14:creationId xmlns:p14="http://schemas.microsoft.com/office/powerpoint/2010/main" val="530702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179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Consolas</vt:lpstr>
      <vt:lpstr>Corbel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sanjeev</dc:creator>
  <cp:lastModifiedBy>Sanjeev BS</cp:lastModifiedBy>
  <cp:revision>46</cp:revision>
  <dcterms:created xsi:type="dcterms:W3CDTF">2023-02-03T09:13:06Z</dcterms:created>
  <dcterms:modified xsi:type="dcterms:W3CDTF">2025-02-05T04:01:45Z</dcterms:modified>
</cp:coreProperties>
</file>