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9" r:id="rId4"/>
    <p:sldId id="285" r:id="rId5"/>
    <p:sldId id="278" r:id="rId6"/>
    <p:sldId id="290" r:id="rId7"/>
    <p:sldId id="291" r:id="rId8"/>
    <p:sldId id="281" r:id="rId9"/>
    <p:sldId id="288" r:id="rId10"/>
    <p:sldId id="282" r:id="rId11"/>
    <p:sldId id="279" r:id="rId12"/>
    <p:sldId id="286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eev BS" initials="SB" lastIdx="3" clrIdx="0">
    <p:extLst>
      <p:ext uri="{19B8F6BF-5375-455C-9EA6-DF929625EA0E}">
        <p15:presenceInfo xmlns:p15="http://schemas.microsoft.com/office/powerpoint/2012/main" userId="b10f29ca905f4a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65C1-2100-4D5E-A114-C63C27BF5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401AC-6A57-4B80-B84D-0FCB4DD29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51CA1-75CB-492E-B799-4F648194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20E-04E8-4BD1-9097-992C58B158EC}" type="datetimeFigureOut">
              <a:rPr lang="en-IN" smtClean="0"/>
              <a:t>05-02-2025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4777A-7D19-4844-8E01-45AFB873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7116E-BB45-44C3-89C6-3CBC4636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363-EDFB-4749-9A5E-5A06006CE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735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6E614-A199-4926-B844-0FE944B9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DA686-30E3-4749-8095-FE33FA80B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9FE8B-09A1-42B2-AB9D-512E159C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20E-04E8-4BD1-9097-992C58B158EC}" type="datetimeFigureOut">
              <a:rPr lang="en-IN" smtClean="0"/>
              <a:t>05-02-2025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B4C89-0B49-44B1-8B2A-82ED99CE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2174-BC3B-4F03-B584-F520784C7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363-EDFB-4749-9A5E-5A06006CE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229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3A3506-2593-4686-8233-F8D9FF52E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DED75-57F1-49C3-8C43-1F309697C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5BD8C-58C0-49B0-AECF-4FF23649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20E-04E8-4BD1-9097-992C58B158EC}" type="datetimeFigureOut">
              <a:rPr lang="en-IN" smtClean="0"/>
              <a:t>05-02-2025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5BDE-4D53-4B67-8DD4-D9091DB3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27561-143F-4A84-8B16-EBC21686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363-EDFB-4749-9A5E-5A06006CE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867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101D5-5679-4F49-A89D-F7ED6781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1CB89-07D4-4102-89EC-066BA685A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3A2AF-A4BA-46C7-B9D9-0DDB7CCB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20E-04E8-4BD1-9097-992C58B158EC}" type="datetimeFigureOut">
              <a:rPr lang="en-IN" smtClean="0"/>
              <a:t>05-02-2025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3375C-9B13-4F51-BD4B-534EF6CE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2A9A3-2794-4E46-865C-B14F7A54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363-EDFB-4749-9A5E-5A06006CE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417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81DDF-8B03-494F-932B-01C5ACD9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63245-346C-4484-9614-185BBA9CA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0EDF3-6914-4C6B-AD03-72E85444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20E-04E8-4BD1-9097-992C58B158EC}" type="datetimeFigureOut">
              <a:rPr lang="en-IN" smtClean="0"/>
              <a:t>05-02-2025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BE4B-8DBE-4FFD-8C6D-ED4FC070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E8E3C-C306-4E15-87D3-7B2DC212A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363-EDFB-4749-9A5E-5A06006CE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057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D277-01D5-4ACE-9CDA-33C878AAF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27255-9BE5-4B7D-82A8-5CB88A7DE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01798-C7E5-4FF4-B734-F5A75120B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A9406-7E1A-4B8B-82DA-D70E09C8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20E-04E8-4BD1-9097-992C58B158EC}" type="datetimeFigureOut">
              <a:rPr lang="en-IN" smtClean="0"/>
              <a:t>05-02-2025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10FC5-11CE-4464-8994-499B474B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0FC84-65D1-4D07-8BDF-4621701C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363-EDFB-4749-9A5E-5A06006CE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935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937C-7256-4666-BE72-0AE40A2D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B3710-628E-4603-AE8A-37C09DB80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470E5-6D03-47F2-935F-7EBC9DCFC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17C67-D116-45DC-847A-9E233C052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D1A4A-3F1B-4984-A962-A2A4E47F7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C1CBA4-49F6-4662-BC9D-104C3B215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20E-04E8-4BD1-9097-992C58B158EC}" type="datetimeFigureOut">
              <a:rPr lang="en-IN" smtClean="0"/>
              <a:t>05-02-2025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44D922-20C8-4D16-808C-9BA30268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B5F3C8-BC01-497B-A088-235EAB29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363-EDFB-4749-9A5E-5A06006CE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503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89D7-FE36-4CD6-96FA-29C4F24A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1141E-758B-4F8C-80E0-632D0C53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20E-04E8-4BD1-9097-992C58B158EC}" type="datetimeFigureOut">
              <a:rPr lang="en-IN" smtClean="0"/>
              <a:t>05-02-2025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D4AA7-1787-4FFF-81BC-6336D6C2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AA9C7-6E10-427F-819A-3511ABFE8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363-EDFB-4749-9A5E-5A06006CE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855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B2EF2-2ACF-4724-82F9-EC964E15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20E-04E8-4BD1-9097-992C58B158EC}" type="datetimeFigureOut">
              <a:rPr lang="en-IN" smtClean="0"/>
              <a:t>05-02-2025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0AAC6-A263-4B0F-9BFA-C75E8356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3F5F3-2869-4612-B441-62AA0FE9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363-EDFB-4749-9A5E-5A06006CE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209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D0BE-65F5-467F-91D5-F3E0AFE4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A1B9D-04A2-4B2B-B851-B046CAAA8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0A74B-AB9A-43C9-9A3C-AEE0ED372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F8F27-753E-40F0-84AC-1A188A3A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20E-04E8-4BD1-9097-992C58B158EC}" type="datetimeFigureOut">
              <a:rPr lang="en-IN" smtClean="0"/>
              <a:t>05-02-2025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D08E5-22E6-4C71-B071-8A986236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D2605-C4BB-47BA-A61E-E0AF3159F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363-EDFB-4749-9A5E-5A06006CE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013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E82A7-E7D2-418D-BF3B-985B0B64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6CE2DA-16F9-443F-907D-4CC038035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83886-B3FD-4012-A9F3-2D3354540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8AFF9-2845-4155-8ECE-90E51DE9A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6B20E-04E8-4BD1-9097-992C58B158EC}" type="datetimeFigureOut">
              <a:rPr lang="en-IN" smtClean="0"/>
              <a:t>05-02-2025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0008D-B110-42E6-B76D-F3B9ACE4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E4A39-7C68-43F3-940A-B0FCA452F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3363-EDFB-4749-9A5E-5A06006CE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04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ECB54-F2F9-4DA1-92C2-7CA860F2F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E3BD6-7A99-42ED-A90B-97E971324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9E1FB-312C-4209-B262-8243C5529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6B20E-04E8-4BD1-9097-992C58B158EC}" type="datetimeFigureOut">
              <a:rPr lang="en-IN" smtClean="0"/>
              <a:t>05-02-2025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41BED-DCC9-420E-B1B3-9E05F30F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8B870-00C6-4BD4-8BB1-343142464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D3363-EDFB-4749-9A5E-5A06006CEF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123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JITD8C2wLQY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99AF0A-3F45-42DC-B3E8-F17C8FA2E690}"/>
              </a:ext>
            </a:extLst>
          </p:cNvPr>
          <p:cNvSpPr txBox="1"/>
          <p:nvPr/>
        </p:nvSpPr>
        <p:spPr>
          <a:xfrm>
            <a:off x="343468" y="74209"/>
            <a:ext cx="11505063" cy="5563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IN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IN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IN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IN" sz="3200" b="1" dirty="0">
                <a:latin typeface="Book Antiqua" panose="02040602050305030304" pitchFamily="18" charset="0"/>
                <a:ea typeface="Cambria Math" panose="02040503050406030204" pitchFamily="18" charset="0"/>
              </a:rPr>
              <a:t>Boyer Moore Algorithm</a:t>
            </a:r>
          </a:p>
          <a:p>
            <a:pPr algn="ctr">
              <a:lnSpc>
                <a:spcPct val="150000"/>
              </a:lnSpc>
            </a:pPr>
            <a:r>
              <a:rPr lang="en-IN" sz="3200" b="1" dirty="0">
                <a:latin typeface="Book Antiqua" panose="02040602050305030304" pitchFamily="18" charset="0"/>
                <a:ea typeface="Cambria Math" panose="02040503050406030204" pitchFamily="18" charset="0"/>
              </a:rPr>
              <a:t>for</a:t>
            </a:r>
          </a:p>
          <a:p>
            <a:pPr algn="ctr">
              <a:lnSpc>
                <a:spcPct val="150000"/>
              </a:lnSpc>
            </a:pPr>
            <a:r>
              <a:rPr lang="en-IN" sz="3200" b="1" dirty="0">
                <a:latin typeface="Book Antiqua" panose="02040602050305030304" pitchFamily="18" charset="0"/>
                <a:ea typeface="Cambria Math" panose="02040503050406030204" pitchFamily="18" charset="0"/>
              </a:rPr>
              <a:t>Pattern Searching</a:t>
            </a:r>
          </a:p>
          <a:p>
            <a:pPr>
              <a:lnSpc>
                <a:spcPct val="150000"/>
              </a:lnSpc>
            </a:pPr>
            <a:endParaRPr lang="en-IN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IN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IN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88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B308CF72-9D86-4BDD-A537-545EA6CA4B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3319309"/>
                  </p:ext>
                </p:extLst>
              </p:nvPr>
            </p:nvGraphicFramePr>
            <p:xfrm>
              <a:off x="490359" y="928985"/>
              <a:ext cx="7877788" cy="438912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964368">
                      <a:extLst>
                        <a:ext uri="{9D8B030D-6E8A-4147-A177-3AD203B41FA5}">
                          <a16:colId xmlns:a16="http://schemas.microsoft.com/office/drawing/2014/main" val="1665331163"/>
                        </a:ext>
                      </a:extLst>
                    </a:gridCol>
                    <a:gridCol w="2230582">
                      <a:extLst>
                        <a:ext uri="{9D8B030D-6E8A-4147-A177-3AD203B41FA5}">
                          <a16:colId xmlns:a16="http://schemas.microsoft.com/office/drawing/2014/main" val="3085698186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198801804"/>
                        </a:ext>
                      </a:extLst>
                    </a:gridCol>
                    <a:gridCol w="3740729">
                      <a:extLst>
                        <a:ext uri="{9D8B030D-6E8A-4147-A177-3AD203B41FA5}">
                          <a16:colId xmlns:a16="http://schemas.microsoft.com/office/drawing/2014/main" val="2691718121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Pattern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d</a:t>
                          </a:r>
                          <a:r>
                            <a:rPr lang="en-IN" sz="1800" baseline="-25000" dirty="0">
                              <a:latin typeface="Book Antiqua" panose="020406020503050303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IN" sz="1800" i="1" dirty="0">
                            <a:latin typeface="Book Antiqua" panose="020406020503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b="1" i="1" dirty="0">
                              <a:latin typeface="Book Antiqua" panose="02040602050305030304" pitchFamily="18" charset="0"/>
                            </a:rPr>
                            <a:t>Requirement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525381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𝑮</m:t>
                                  </m:r>
                                </m:e>
                              </m:bar>
                            </m:oMath>
                          </a14:m>
                          <a:r>
                            <a:rPr lang="en-IN" sz="1800" b="0" i="1" u="none" dirty="0">
                              <a:latin typeface="Book Antiqua" panose="02040602050305030304" pitchFamily="18" charset="0"/>
                            </a:rPr>
                            <a:t> C A G A G A </a:t>
                          </a:r>
                          <a:r>
                            <a:rPr lang="en-IN" sz="1800" b="1" i="1" u="none" dirty="0">
                              <a:solidFill>
                                <a:srgbClr val="00B0F0"/>
                              </a:solidFill>
                              <a:latin typeface="Book Antiqua" panose="0204060205030503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</a:t>
                          </a:r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2613816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b="0" i="1" u="none" dirty="0">
                              <a:latin typeface="Book Antiqua" panose="02040602050305030304" pitchFamily="18" charset="0"/>
                            </a:rPr>
                            <a:t>G C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IN" sz="1800" b="1" i="1" u="none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IN" sz="1800" b="1" i="1" u="none" dirty="0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IN" sz="1800" b="1" i="1" u="none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1800" b="1" i="1" u="none" dirty="0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</m:bar>
                            </m:oMath>
                          </a14:m>
                          <a:r>
                            <a:rPr lang="en-IN" sz="1800" b="0" i="1" u="none" dirty="0">
                              <a:latin typeface="Book Antiqua" panose="02040602050305030304" pitchFamily="18" charset="0"/>
                            </a:rPr>
                            <a:t> A G </a:t>
                          </a:r>
                          <a:r>
                            <a:rPr lang="en-IN" sz="1800" b="1" i="1" u="none" dirty="0">
                              <a:solidFill>
                                <a:srgbClr val="00B0F0"/>
                              </a:solidFill>
                              <a:latin typeface="Book Antiqua" panose="02040602050305030304" pitchFamily="18" charset="0"/>
                            </a:rPr>
                            <a:t>A 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</a:t>
                          </a:r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291720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𝑮</m:t>
                                  </m:r>
                                </m:e>
                              </m:bar>
                            </m:oMath>
                          </a14:m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C A G A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G A 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GAG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</a:t>
                          </a:r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431061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G C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  <m:r>
                                    <a:rPr kumimoji="0" lang="en-IN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𝑮</m:t>
                                  </m:r>
                                  <m:r>
                                    <a:rPr kumimoji="0" lang="en-IN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F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  <m:r>
                                    <a:rPr kumimoji="0" lang="en-IN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F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𝑮</m:t>
                                  </m:r>
                                </m:e>
                              </m:bar>
                            </m:oMath>
                          </a14:m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A 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AGAG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04170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𝑮</m:t>
                                  </m:r>
                                </m:e>
                              </m:bar>
                            </m:oMath>
                          </a14:m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C A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G A G</a:t>
                          </a:r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A 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GAGAG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7188986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𝑮</m:t>
                                  </m:r>
                                </m:e>
                              </m:bar>
                            </m:oMath>
                          </a14:m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C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A G A G</a:t>
                          </a:r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A 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AGAGAG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7207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𝑮</m:t>
                                  </m:r>
                                </m:e>
                              </m:bar>
                            </m:oMath>
                          </a14:m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C A G A G</a:t>
                          </a:r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A 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CAGAGAG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357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B308CF72-9D86-4BDD-A537-545EA6CA4B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3319309"/>
                  </p:ext>
                </p:extLst>
              </p:nvPr>
            </p:nvGraphicFramePr>
            <p:xfrm>
              <a:off x="490359" y="928985"/>
              <a:ext cx="7877788" cy="438912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964368">
                      <a:extLst>
                        <a:ext uri="{9D8B030D-6E8A-4147-A177-3AD203B41FA5}">
                          <a16:colId xmlns:a16="http://schemas.microsoft.com/office/drawing/2014/main" val="1665331163"/>
                        </a:ext>
                      </a:extLst>
                    </a:gridCol>
                    <a:gridCol w="2230582">
                      <a:extLst>
                        <a:ext uri="{9D8B030D-6E8A-4147-A177-3AD203B41FA5}">
                          <a16:colId xmlns:a16="http://schemas.microsoft.com/office/drawing/2014/main" val="3085698186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198801804"/>
                        </a:ext>
                      </a:extLst>
                    </a:gridCol>
                    <a:gridCol w="3740729">
                      <a:extLst>
                        <a:ext uri="{9D8B030D-6E8A-4147-A177-3AD203B41FA5}">
                          <a16:colId xmlns:a16="http://schemas.microsoft.com/office/drawing/2014/main" val="2691718121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Pattern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d</a:t>
                          </a:r>
                          <a:r>
                            <a:rPr lang="en-IN" sz="1800" baseline="-25000" dirty="0">
                              <a:latin typeface="Book Antiqua" panose="020406020503050303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IN" sz="1800" i="1" dirty="0">
                            <a:latin typeface="Book Antiqua" panose="020406020503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b="1" i="1" dirty="0">
                              <a:latin typeface="Book Antiqua" panose="02040602050305030304" pitchFamily="18" charset="0"/>
                            </a:rPr>
                            <a:t>Requirement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525381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169" t="-105556" r="-210383" b="-6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</a:t>
                          </a:r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2613816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169" t="-205556" r="-210383" b="-5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</a:t>
                          </a:r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291720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169" t="-302198" r="-210383" b="-396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GAG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</a:t>
                          </a:r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431061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169" t="-406667" r="-210383" b="-3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AGAG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04170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169" t="-506667" r="-210383" b="-2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GAGAG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7188986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169" t="-606667" r="-210383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AGAGAG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7207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169" t="-706667" r="-210383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CAGAGAG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357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0C9D24A-FF07-491B-A421-E16472C9DB8B}"/>
              </a:ext>
            </a:extLst>
          </p:cNvPr>
          <p:cNvSpPr txBox="1"/>
          <p:nvPr/>
        </p:nvSpPr>
        <p:spPr>
          <a:xfrm>
            <a:off x="343468" y="74209"/>
            <a:ext cx="11505063" cy="590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>
                <a:latin typeface="Book Antiqua" panose="02040602050305030304" pitchFamily="18" charset="0"/>
                <a:ea typeface="Cambria Math" panose="02040503050406030204" pitchFamily="18" charset="0"/>
              </a:rPr>
              <a:t>Good suffix table:</a:t>
            </a:r>
          </a:p>
        </p:txBody>
      </p:sp>
    </p:spTree>
    <p:extLst>
      <p:ext uri="{BB962C8B-B14F-4D97-AF65-F5344CB8AC3E}">
        <p14:creationId xmlns:p14="http://schemas.microsoft.com/office/powerpoint/2010/main" val="2535396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2A1B54-E594-4B20-A067-AA7C3467205F}"/>
              </a:ext>
            </a:extLst>
          </p:cNvPr>
          <p:cNvSpPr txBox="1"/>
          <p:nvPr/>
        </p:nvSpPr>
        <p:spPr>
          <a:xfrm>
            <a:off x="343468" y="74209"/>
            <a:ext cx="11505063" cy="611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>
                <a:latin typeface="Book Antiqua" panose="02040602050305030304" pitchFamily="18" charset="0"/>
                <a:ea typeface="Cambria Math" panose="02040503050406030204" pitchFamily="18" charset="0"/>
              </a:rPr>
              <a:t>Complete example</a:t>
            </a:r>
          </a:p>
          <a:p>
            <a:pPr>
              <a:lnSpc>
                <a:spcPct val="150000"/>
              </a:lnSpc>
            </a:pPr>
            <a:endParaRPr lang="en-IN" sz="24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IN" sz="24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IN" sz="24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IN" sz="24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IN" sz="24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IN" sz="24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IN" sz="24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IN" sz="24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IN" sz="24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Shift </a:t>
            </a:r>
            <a:r>
              <a:rPr lang="en-IN" sz="2000" i="1" dirty="0">
                <a:latin typeface="Book Antiqua" panose="02040602050305030304" pitchFamily="18" charset="0"/>
                <a:ea typeface="Cambria Math" panose="02040503050406030204" pitchFamily="18" charset="0"/>
              </a:rPr>
              <a:t>k </a:t>
            </a: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= max{</a:t>
            </a:r>
            <a:r>
              <a:rPr lang="en-IN" sz="2000" i="1" dirty="0">
                <a:latin typeface="Book Antiqua" panose="02040602050305030304" pitchFamily="18" charset="0"/>
                <a:ea typeface="Cambria Math" panose="02040503050406030204" pitchFamily="18" charset="0"/>
              </a:rPr>
              <a:t>d</a:t>
            </a:r>
            <a:r>
              <a:rPr lang="en-IN" sz="2000" baseline="-25000" dirty="0">
                <a:latin typeface="Book Antiqua" panose="02040602050305030304" pitchFamily="18" charset="0"/>
                <a:ea typeface="Cambria Math" panose="02040503050406030204" pitchFamily="18" charset="0"/>
              </a:rPr>
              <a:t>1</a:t>
            </a: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, </a:t>
            </a:r>
            <a:r>
              <a:rPr lang="en-IN" sz="2000" i="1" dirty="0">
                <a:latin typeface="Book Antiqua" panose="02040602050305030304" pitchFamily="18" charset="0"/>
                <a:ea typeface="Cambria Math" panose="02040503050406030204" pitchFamily="18" charset="0"/>
              </a:rPr>
              <a:t>d</a:t>
            </a:r>
            <a:r>
              <a:rPr lang="en-IN" sz="2000" baseline="-25000" dirty="0">
                <a:latin typeface="Book Antiqua" panose="02040602050305030304" pitchFamily="18" charset="0"/>
                <a:ea typeface="Cambria Math" panose="02040503050406030204" pitchFamily="18" charset="0"/>
              </a:rPr>
              <a:t>2</a:t>
            </a: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}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620CA1F-AD5D-414A-8BC0-8F1798089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638" y="714661"/>
            <a:ext cx="11505063" cy="479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39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A1B95CB-DFC8-4C18-AA66-B5257EE90983}"/>
              </a:ext>
            </a:extLst>
          </p:cNvPr>
          <p:cNvSpPr txBox="1"/>
          <p:nvPr/>
        </p:nvSpPr>
        <p:spPr>
          <a:xfrm>
            <a:off x="166255" y="6248400"/>
            <a:ext cx="614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Book Antiqua" panose="02040602050305030304" pitchFamily="18" charset="0"/>
              </a:rPr>
              <a:t>See</a:t>
            </a:r>
            <a:r>
              <a:rPr lang="en-IN" sz="1800" dirty="0">
                <a:latin typeface="Book Antiqua" panose="02040602050305030304" pitchFamily="18" charset="0"/>
                <a:ea typeface="Cambria Math" panose="02040503050406030204" pitchFamily="18" charset="0"/>
              </a:rPr>
              <a:t>: </a:t>
            </a:r>
            <a:r>
              <a:rPr lang="en-IN" sz="1800" dirty="0">
                <a:latin typeface="Book Antiqua" panose="02040602050305030304" pitchFamily="18" charset="0"/>
                <a:ea typeface="Cambria Math" panose="02040503050406030204" pitchFamily="18" charset="0"/>
                <a:hlinkClick r:id="rId2"/>
              </a:rPr>
              <a:t>https://www.youtube.com/watch?v=JITD8C2wLQY</a:t>
            </a:r>
            <a:endParaRPr lang="en-IN" sz="1800" dirty="0">
              <a:latin typeface="Book Antiqua" panose="02040602050305030304" pitchFamily="18" charset="0"/>
              <a:ea typeface="Cambria Math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FFB40E-2397-4F93-B2F8-E3C416EB3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162"/>
            <a:ext cx="12192000" cy="27578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E4543B4E-5101-4349-85C6-A7CFBB7AF1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5778181"/>
                  </p:ext>
                </p:extLst>
              </p:nvPr>
            </p:nvGraphicFramePr>
            <p:xfrm>
              <a:off x="4771717" y="3512175"/>
              <a:ext cx="5021868" cy="234696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673956">
                      <a:extLst>
                        <a:ext uri="{9D8B030D-6E8A-4147-A177-3AD203B41FA5}">
                          <a16:colId xmlns:a16="http://schemas.microsoft.com/office/drawing/2014/main" val="1665331163"/>
                        </a:ext>
                      </a:extLst>
                    </a:gridCol>
                    <a:gridCol w="1673956">
                      <a:extLst>
                        <a:ext uri="{9D8B030D-6E8A-4147-A177-3AD203B41FA5}">
                          <a16:colId xmlns:a16="http://schemas.microsoft.com/office/drawing/2014/main" val="3085698186"/>
                        </a:ext>
                      </a:extLst>
                    </a:gridCol>
                    <a:gridCol w="1673956">
                      <a:extLst>
                        <a:ext uri="{9D8B030D-6E8A-4147-A177-3AD203B41FA5}">
                          <a16:colId xmlns:a16="http://schemas.microsoft.com/office/drawing/2014/main" val="1988018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i="1" dirty="0">
                              <a:latin typeface="Book Antiqua" panose="0204060205030503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Pattern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i="1" dirty="0">
                              <a:latin typeface="Book Antiqua" panose="02040602050305030304" pitchFamily="18" charset="0"/>
                            </a:rPr>
                            <a:t>d</a:t>
                          </a:r>
                          <a:r>
                            <a:rPr lang="en-IN" sz="1800" baseline="-25000" dirty="0">
                              <a:latin typeface="Book Antiqua" panose="020406020503050303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IN" i="1" dirty="0">
                            <a:latin typeface="Book Antiqua" panose="020406020503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52538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0" i="1" u="none" dirty="0">
                              <a:latin typeface="Book Antiqua" panose="02040602050305030304" pitchFamily="18" charset="0"/>
                            </a:rPr>
                            <a:t>B A O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IN" b="0" i="1" u="none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IN" b="1" i="1" u="none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bar>
                            </m:oMath>
                          </a14:m>
                          <a:r>
                            <a:rPr lang="en-IN" b="0" i="1" u="none" dirty="0">
                              <a:latin typeface="Book Antiqua" panose="02040602050305030304" pitchFamily="18" charset="0"/>
                            </a:rPr>
                            <a:t> A</a:t>
                          </a:r>
                          <a:r>
                            <a:rPr lang="en-IN" b="1" i="1" u="none" dirty="0">
                              <a:solidFill>
                                <a:srgbClr val="00B0F0"/>
                              </a:solidFill>
                              <a:latin typeface="Book Antiqua" panose="02040602050305030304" pitchFamily="18" charset="0"/>
                            </a:rPr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261381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𝑩</m:t>
                                  </m:r>
                                </m:e>
                              </m:bar>
                            </m:oMath>
                          </a14:m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A O B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A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29172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𝑩</m:t>
                                  </m:r>
                                </m:e>
                              </m:bar>
                            </m:oMath>
                          </a14:m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A O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B A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431061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𝑩</m:t>
                                  </m:r>
                                </m:e>
                              </m:bar>
                            </m:oMath>
                          </a14:m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A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O B A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0417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𝑩</m:t>
                                  </m:r>
                                </m:e>
                              </m:bar>
                            </m:oMath>
                          </a14:m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A O B A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71889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E4543B4E-5101-4349-85C6-A7CFBB7AF1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5778181"/>
                  </p:ext>
                </p:extLst>
              </p:nvPr>
            </p:nvGraphicFramePr>
            <p:xfrm>
              <a:off x="4771717" y="3512175"/>
              <a:ext cx="5021868" cy="234696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673956">
                      <a:extLst>
                        <a:ext uri="{9D8B030D-6E8A-4147-A177-3AD203B41FA5}">
                          <a16:colId xmlns:a16="http://schemas.microsoft.com/office/drawing/2014/main" val="1665331163"/>
                        </a:ext>
                      </a:extLst>
                    </a:gridCol>
                    <a:gridCol w="1673956">
                      <a:extLst>
                        <a:ext uri="{9D8B030D-6E8A-4147-A177-3AD203B41FA5}">
                          <a16:colId xmlns:a16="http://schemas.microsoft.com/office/drawing/2014/main" val="3085698186"/>
                        </a:ext>
                      </a:extLst>
                    </a:gridCol>
                    <a:gridCol w="1673956">
                      <a:extLst>
                        <a:ext uri="{9D8B030D-6E8A-4147-A177-3AD203B41FA5}">
                          <a16:colId xmlns:a16="http://schemas.microsoft.com/office/drawing/2014/main" val="1988018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i="1" dirty="0">
                              <a:latin typeface="Book Antiqua" panose="0204060205030503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Pattern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i="1" dirty="0">
                              <a:latin typeface="Book Antiqua" panose="02040602050305030304" pitchFamily="18" charset="0"/>
                            </a:rPr>
                            <a:t>d</a:t>
                          </a:r>
                          <a:r>
                            <a:rPr lang="en-IN" sz="1800" baseline="-25000" dirty="0">
                              <a:latin typeface="Book Antiqua" panose="020406020503050303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IN" i="1" dirty="0">
                            <a:latin typeface="Book Antiqua" panose="020406020503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525381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0000" r="-100364" b="-4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261381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00000" r="-100364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291720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295455" r="-100364" b="-2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431061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401538" r="-100364" b="-12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04170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501538" r="-100364" b="-2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718898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9F8FD7E6-A40F-4002-BFD4-727033F3C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343522"/>
              </p:ext>
            </p:extLst>
          </p:nvPr>
        </p:nvGraphicFramePr>
        <p:xfrm>
          <a:off x="103951" y="3500559"/>
          <a:ext cx="438922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383">
                  <a:extLst>
                    <a:ext uri="{9D8B030D-6E8A-4147-A177-3AD203B41FA5}">
                      <a16:colId xmlns:a16="http://schemas.microsoft.com/office/drawing/2014/main" val="77580487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5225547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94841176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58022993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09499296"/>
                    </a:ext>
                  </a:extLst>
                </a:gridCol>
              </a:tblGrid>
              <a:tr h="320109">
                <a:tc>
                  <a:txBody>
                    <a:bodyPr/>
                    <a:lstStyle/>
                    <a:p>
                      <a:r>
                        <a:rPr lang="en-IN" sz="18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O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*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076461"/>
                  </a:ext>
                </a:extLst>
              </a:tr>
              <a:tr h="320109">
                <a:tc>
                  <a:txBody>
                    <a:bodyPr/>
                    <a:lstStyle/>
                    <a:p>
                      <a:r>
                        <a:rPr lang="en-IN" sz="1800" b="1" i="1" dirty="0" err="1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bmBc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(</a:t>
                      </a:r>
                      <a:r>
                        <a:rPr lang="en-IN" sz="1800" b="1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c</a:t>
                      </a:r>
                      <a:r>
                        <a:rPr lang="en-IN" sz="1800" b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91791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847E334-F7B2-49A1-9C8D-D42CA79FC5D2}"/>
              </a:ext>
            </a:extLst>
          </p:cNvPr>
          <p:cNvSpPr txBox="1"/>
          <p:nvPr/>
        </p:nvSpPr>
        <p:spPr>
          <a:xfrm>
            <a:off x="342900" y="4468364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i="1" dirty="0">
                <a:latin typeface="Book Antiqua" panose="02040602050305030304" pitchFamily="18" charset="0"/>
                <a:ea typeface="Cambria Math" panose="02040503050406030204" pitchFamily="18" charset="0"/>
              </a:rPr>
              <a:t>d</a:t>
            </a:r>
            <a:r>
              <a:rPr lang="en-IN" sz="2000" baseline="-25000" dirty="0">
                <a:latin typeface="Book Antiqua" panose="02040602050305030304" pitchFamily="18" charset="0"/>
                <a:ea typeface="Cambria Math" panose="02040503050406030204" pitchFamily="18" charset="0"/>
              </a:rPr>
              <a:t>1</a:t>
            </a: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 = </a:t>
            </a:r>
            <a:r>
              <a:rPr lang="en-IN" sz="2000" i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bmBc</a:t>
            </a:r>
            <a:r>
              <a:rPr lang="en-IN" sz="2000" dirty="0">
                <a:solidFill>
                  <a:schemeClr val="tx1"/>
                </a:solidFill>
                <a:latin typeface="Book Antiqua" panose="02040602050305030304" pitchFamily="18" charset="0"/>
              </a:rPr>
              <a:t>(</a:t>
            </a:r>
            <a:r>
              <a:rPr lang="en-IN" sz="2000" i="1" dirty="0">
                <a:solidFill>
                  <a:schemeClr val="tx1"/>
                </a:solidFill>
                <a:latin typeface="Book Antiqua" panose="02040602050305030304" pitchFamily="18" charset="0"/>
              </a:rPr>
              <a:t>t</a:t>
            </a:r>
            <a:r>
              <a:rPr lang="en-IN" sz="2000" dirty="0">
                <a:solidFill>
                  <a:schemeClr val="tx1"/>
                </a:solidFill>
                <a:latin typeface="Book Antiqua" panose="02040602050305030304" pitchFamily="18" charset="0"/>
              </a:rPr>
              <a:t>)</a:t>
            </a: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 – </a:t>
            </a:r>
            <a:r>
              <a:rPr lang="en-IN" sz="2000" i="1" dirty="0">
                <a:latin typeface="Book Antiqua" panose="02040602050305030304" pitchFamily="18" charset="0"/>
                <a:ea typeface="Cambria Math" panose="02040503050406030204" pitchFamily="18" charset="0"/>
              </a:rPr>
              <a:t>k</a:t>
            </a:r>
            <a:endParaRPr lang="en-IN" sz="2000" dirty="0">
              <a:latin typeface="Book Antiqua" panose="02040602050305030304" pitchFamily="18" charset="0"/>
              <a:ea typeface="Cambria Math" panose="02040503050406030204" pitchFamily="18" charset="0"/>
            </a:endParaRPr>
          </a:p>
          <a:p>
            <a:endParaRPr lang="en-IN" sz="2000" i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  <a:p>
            <a:r>
              <a:rPr lang="en-IN" sz="2000" i="1" dirty="0">
                <a:latin typeface="Book Antiqua" panose="02040602050305030304" pitchFamily="18" charset="0"/>
                <a:ea typeface="Cambria Math" panose="02040503050406030204" pitchFamily="18" charset="0"/>
              </a:rPr>
              <a:t>d</a:t>
            </a: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 = max{</a:t>
            </a:r>
            <a:r>
              <a:rPr lang="en-IN" sz="2000" i="1" dirty="0">
                <a:latin typeface="Book Antiqua" panose="02040602050305030304" pitchFamily="18" charset="0"/>
                <a:ea typeface="Cambria Math" panose="02040503050406030204" pitchFamily="18" charset="0"/>
              </a:rPr>
              <a:t>d</a:t>
            </a:r>
            <a:r>
              <a:rPr lang="en-IN" sz="2000" baseline="-25000" dirty="0">
                <a:latin typeface="Book Antiqua" panose="02040602050305030304" pitchFamily="18" charset="0"/>
                <a:ea typeface="Cambria Math" panose="02040503050406030204" pitchFamily="18" charset="0"/>
              </a:rPr>
              <a:t>1 </a:t>
            </a:r>
            <a:r>
              <a:rPr lang="en-IN" sz="2000" i="1" dirty="0">
                <a:latin typeface="Book Antiqua" panose="02040602050305030304" pitchFamily="18" charset="0"/>
                <a:ea typeface="Cambria Math" panose="02040503050406030204" pitchFamily="18" charset="0"/>
              </a:rPr>
              <a:t>,</a:t>
            </a: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 </a:t>
            </a:r>
            <a:r>
              <a:rPr lang="en-IN" sz="2000" i="1" dirty="0">
                <a:latin typeface="Book Antiqua" panose="02040602050305030304" pitchFamily="18" charset="0"/>
                <a:ea typeface="Cambria Math" panose="02040503050406030204" pitchFamily="18" charset="0"/>
              </a:rPr>
              <a:t>d</a:t>
            </a:r>
            <a:r>
              <a:rPr lang="en-IN" sz="2000" baseline="-25000" dirty="0">
                <a:latin typeface="Book Antiqua" panose="02040602050305030304" pitchFamily="18" charset="0"/>
                <a:ea typeface="Cambria Math" panose="02040503050406030204" pitchFamily="18" charset="0"/>
              </a:rPr>
              <a:t>2</a:t>
            </a: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}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878909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83DC8E-3596-43D4-BD87-7B2B5D7D06AA}"/>
              </a:ext>
            </a:extLst>
          </p:cNvPr>
          <p:cNvSpPr txBox="1"/>
          <p:nvPr/>
        </p:nvSpPr>
        <p:spPr>
          <a:xfrm>
            <a:off x="343468" y="74209"/>
            <a:ext cx="11505063" cy="106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>
                <a:latin typeface="Book Antiqua" panose="02040602050305030304" pitchFamily="18" charset="0"/>
                <a:ea typeface="Cambria Math" panose="02040503050406030204" pitchFamily="18" charset="0"/>
              </a:rPr>
              <a:t>Complexities?</a:t>
            </a:r>
          </a:p>
          <a:p>
            <a:pPr>
              <a:lnSpc>
                <a:spcPct val="150000"/>
              </a:lnSpc>
            </a:pPr>
            <a:endParaRPr lang="en-IN" sz="2000" dirty="0">
              <a:latin typeface="Book Antiqua" panose="020406020503050303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0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496E7A8-1558-442F-AB35-141192A8D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5443" y="203013"/>
            <a:ext cx="5359752" cy="601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1CEE56-FE7F-425F-A85D-B29BE73D465B}"/>
              </a:ext>
            </a:extLst>
          </p:cNvPr>
          <p:cNvSpPr txBox="1"/>
          <p:nvPr/>
        </p:nvSpPr>
        <p:spPr>
          <a:xfrm>
            <a:off x="343468" y="74209"/>
            <a:ext cx="11505063" cy="106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>
                <a:latin typeface="Book Antiqua" panose="02040602050305030304" pitchFamily="18" charset="0"/>
                <a:ea typeface="Cambria Math" panose="02040503050406030204" pitchFamily="18" charset="0"/>
              </a:rPr>
              <a:t>Bad character shift:</a:t>
            </a:r>
          </a:p>
          <a:p>
            <a:pPr>
              <a:lnSpc>
                <a:spcPct val="150000"/>
              </a:lnSpc>
            </a:pPr>
            <a:endParaRPr lang="en-IN" sz="2000" dirty="0">
              <a:latin typeface="Book Antiqua" panose="02040602050305030304" pitchFamily="18" charset="0"/>
              <a:ea typeface="Cambria Math" panose="02040503050406030204" pitchFamily="18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89A84A5-75EA-456D-B123-07D31BD86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345" y="866761"/>
            <a:ext cx="904914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9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2B97F7-D860-43E7-9EF8-E7CEF1C44419}"/>
              </a:ext>
            </a:extLst>
          </p:cNvPr>
          <p:cNvSpPr txBox="1"/>
          <p:nvPr/>
        </p:nvSpPr>
        <p:spPr>
          <a:xfrm>
            <a:off x="343468" y="74209"/>
            <a:ext cx="11505063" cy="4295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>
                <a:latin typeface="Book Antiqua" panose="02040602050305030304" pitchFamily="18" charset="0"/>
                <a:ea typeface="Cambria Math" panose="02040503050406030204" pitchFamily="18" charset="0"/>
              </a:rPr>
              <a:t>Bad character table: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Initialize all characters with shift of </a:t>
            </a:r>
            <a:r>
              <a:rPr lang="en-IN" sz="2000" i="1" dirty="0">
                <a:latin typeface="Book Antiqua" panose="02040602050305030304" pitchFamily="18" charset="0"/>
                <a:ea typeface="Cambria Math" panose="02040503050406030204" pitchFamily="18" charset="0"/>
              </a:rPr>
              <a:t>m </a:t>
            </a: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(=length of pattern)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Moving from right-to-left, update shifts of all but last character with the number of jumps required to reach the right-most character.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If </a:t>
            </a:r>
            <a:r>
              <a:rPr lang="en-IN" sz="2000" i="1" dirty="0">
                <a:latin typeface="Book Antiqua" panose="02040602050305030304" pitchFamily="18" charset="0"/>
                <a:ea typeface="Cambria Math" panose="02040503050406030204" pitchFamily="18" charset="0"/>
              </a:rPr>
              <a:t>t </a:t>
            </a: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is the character in </a:t>
            </a:r>
            <a:r>
              <a:rPr lang="en-IN" sz="2000" i="1" dirty="0">
                <a:latin typeface="Book Antiqua" panose="02040602050305030304" pitchFamily="18" charset="0"/>
                <a:ea typeface="Cambria Math" panose="02040503050406030204" pitchFamily="18" charset="0"/>
              </a:rPr>
              <a:t>txt </a:t>
            </a: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that mismatched with the corresponding character of </a:t>
            </a:r>
            <a:r>
              <a:rPr lang="en-IN" sz="2000" i="1" dirty="0">
                <a:latin typeface="Book Antiqua" panose="02040602050305030304" pitchFamily="18" charset="0"/>
                <a:ea typeface="Cambria Math" panose="02040503050406030204" pitchFamily="18" charset="0"/>
              </a:rPr>
              <a:t>pat</a:t>
            </a: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, </a:t>
            </a:r>
            <a:r>
              <a:rPr lang="en-IN" sz="2000" i="1" dirty="0">
                <a:latin typeface="Book Antiqua" panose="02040602050305030304" pitchFamily="18" charset="0"/>
                <a:ea typeface="Cambria Math" panose="02040503050406030204" pitchFamily="18" charset="0"/>
              </a:rPr>
              <a:t>d</a:t>
            </a:r>
            <a:r>
              <a:rPr lang="en-IN" sz="2000" baseline="-25000" dirty="0">
                <a:latin typeface="Book Antiqua" panose="02040602050305030304" pitchFamily="18" charset="0"/>
                <a:ea typeface="Cambria Math" panose="02040503050406030204" pitchFamily="18" charset="0"/>
              </a:rPr>
              <a:t>1</a:t>
            </a: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 is computed as following:</a:t>
            </a:r>
          </a:p>
          <a:p>
            <a:pPr lvl="1">
              <a:lnSpc>
                <a:spcPct val="150000"/>
              </a:lnSpc>
            </a:pP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	</a:t>
            </a:r>
            <a:r>
              <a:rPr lang="en-IN" sz="2000" b="1" i="1" dirty="0">
                <a:solidFill>
                  <a:srgbClr val="00B0F0"/>
                </a:solidFill>
                <a:latin typeface="Book Antiqua" panose="02040602050305030304" pitchFamily="18" charset="0"/>
                <a:ea typeface="Cambria Math" panose="02040503050406030204" pitchFamily="18" charset="0"/>
              </a:rPr>
              <a:t>d</a:t>
            </a:r>
            <a:r>
              <a:rPr lang="en-IN" sz="2000" b="1" baseline="-25000" dirty="0">
                <a:solidFill>
                  <a:srgbClr val="00B0F0"/>
                </a:solidFill>
                <a:latin typeface="Book Antiqua" panose="02040602050305030304" pitchFamily="18" charset="0"/>
                <a:ea typeface="Cambria Math" panose="02040503050406030204" pitchFamily="18" charset="0"/>
              </a:rPr>
              <a:t>1</a:t>
            </a:r>
            <a:r>
              <a:rPr lang="en-IN" sz="2000" b="1" dirty="0">
                <a:solidFill>
                  <a:srgbClr val="00B0F0"/>
                </a:solidFill>
                <a:latin typeface="Book Antiqua" panose="02040602050305030304" pitchFamily="18" charset="0"/>
                <a:ea typeface="Cambria Math" panose="02040503050406030204" pitchFamily="18" charset="0"/>
              </a:rPr>
              <a:t> = </a:t>
            </a:r>
            <a:r>
              <a:rPr lang="en-IN" sz="2000" b="1" i="1" dirty="0" err="1">
                <a:solidFill>
                  <a:srgbClr val="00B0F0"/>
                </a:solidFill>
                <a:latin typeface="Book Antiqua" panose="02040602050305030304" pitchFamily="18" charset="0"/>
              </a:rPr>
              <a:t>bmBc</a:t>
            </a:r>
            <a:r>
              <a:rPr lang="en-IN" sz="2000" b="1" dirty="0">
                <a:solidFill>
                  <a:srgbClr val="00B0F0"/>
                </a:solidFill>
                <a:latin typeface="Book Antiqua" panose="02040602050305030304" pitchFamily="18" charset="0"/>
              </a:rPr>
              <a:t>(</a:t>
            </a:r>
            <a:r>
              <a:rPr lang="en-IN" sz="2000" b="1" i="1" dirty="0">
                <a:solidFill>
                  <a:srgbClr val="00B0F0"/>
                </a:solidFill>
                <a:latin typeface="Book Antiqua" panose="02040602050305030304" pitchFamily="18" charset="0"/>
              </a:rPr>
              <a:t>t</a:t>
            </a:r>
            <a:r>
              <a:rPr lang="en-IN" sz="2000" b="1" dirty="0">
                <a:solidFill>
                  <a:srgbClr val="00B0F0"/>
                </a:solidFill>
                <a:latin typeface="Book Antiqua" panose="02040602050305030304" pitchFamily="18" charset="0"/>
              </a:rPr>
              <a:t>) - </a:t>
            </a:r>
            <a:r>
              <a:rPr lang="en-IN" sz="2000" b="1" i="1" dirty="0">
                <a:solidFill>
                  <a:srgbClr val="00B0F0"/>
                </a:solidFill>
                <a:latin typeface="Book Antiqua" panose="02040602050305030304" pitchFamily="18" charset="0"/>
              </a:rPr>
              <a:t>k</a:t>
            </a: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, where </a:t>
            </a:r>
            <a:r>
              <a:rPr lang="en-IN" sz="2000" i="1" dirty="0">
                <a:latin typeface="Book Antiqua" panose="02040602050305030304" pitchFamily="18" charset="0"/>
                <a:ea typeface="Cambria Math" panose="02040503050406030204" pitchFamily="18" charset="0"/>
              </a:rPr>
              <a:t>k </a:t>
            </a: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is the number of characters already matched.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Example:</a:t>
            </a:r>
          </a:p>
          <a:p>
            <a:pPr lvl="1">
              <a:lnSpc>
                <a:spcPct val="150000"/>
              </a:lnSpc>
            </a:pP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	</a:t>
            </a:r>
            <a:r>
              <a:rPr lang="en-IN" sz="2000" i="1" dirty="0">
                <a:latin typeface="Book Antiqua" panose="02040602050305030304" pitchFamily="18" charset="0"/>
                <a:ea typeface="Cambria Math" panose="02040503050406030204" pitchFamily="18" charset="0"/>
              </a:rPr>
              <a:t>pat </a:t>
            </a: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= ABACAB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05501A54-C2D3-4613-B1FA-AE5017852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180242"/>
              </p:ext>
            </p:extLst>
          </p:nvPr>
        </p:nvGraphicFramePr>
        <p:xfrm>
          <a:off x="1325864" y="4634083"/>
          <a:ext cx="5240190" cy="870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038">
                  <a:extLst>
                    <a:ext uri="{9D8B030D-6E8A-4147-A177-3AD203B41FA5}">
                      <a16:colId xmlns:a16="http://schemas.microsoft.com/office/drawing/2014/main" val="775804870"/>
                    </a:ext>
                  </a:extLst>
                </a:gridCol>
                <a:gridCol w="1048038">
                  <a:extLst>
                    <a:ext uri="{9D8B030D-6E8A-4147-A177-3AD203B41FA5}">
                      <a16:colId xmlns:a16="http://schemas.microsoft.com/office/drawing/2014/main" val="3522554705"/>
                    </a:ext>
                  </a:extLst>
                </a:gridCol>
                <a:gridCol w="1048038">
                  <a:extLst>
                    <a:ext uri="{9D8B030D-6E8A-4147-A177-3AD203B41FA5}">
                      <a16:colId xmlns:a16="http://schemas.microsoft.com/office/drawing/2014/main" val="3948411763"/>
                    </a:ext>
                  </a:extLst>
                </a:gridCol>
                <a:gridCol w="1048038">
                  <a:extLst>
                    <a:ext uri="{9D8B030D-6E8A-4147-A177-3AD203B41FA5}">
                      <a16:colId xmlns:a16="http://schemas.microsoft.com/office/drawing/2014/main" val="1580229939"/>
                    </a:ext>
                  </a:extLst>
                </a:gridCol>
                <a:gridCol w="1048038">
                  <a:extLst>
                    <a:ext uri="{9D8B030D-6E8A-4147-A177-3AD203B41FA5}">
                      <a16:colId xmlns:a16="http://schemas.microsoft.com/office/drawing/2014/main" val="2909499296"/>
                    </a:ext>
                  </a:extLst>
                </a:gridCol>
              </a:tblGrid>
              <a:tr h="435226">
                <a:tc>
                  <a:txBody>
                    <a:bodyPr/>
                    <a:lstStyle/>
                    <a:p>
                      <a:r>
                        <a:rPr lang="en-IN" sz="180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C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*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076461"/>
                  </a:ext>
                </a:extLst>
              </a:tr>
              <a:tr h="435226">
                <a:tc>
                  <a:txBody>
                    <a:bodyPr/>
                    <a:lstStyle/>
                    <a:p>
                      <a:r>
                        <a:rPr lang="en-IN" sz="1800" i="1" dirty="0" err="1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bmBc</a:t>
                      </a:r>
                      <a:r>
                        <a:rPr lang="en-IN" sz="18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(</a:t>
                      </a:r>
                      <a:r>
                        <a:rPr lang="en-IN" sz="1800" i="1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c</a:t>
                      </a:r>
                      <a:r>
                        <a:rPr lang="en-IN" sz="18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91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96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823523-294D-4146-8D0C-8C27A6531577}"/>
              </a:ext>
            </a:extLst>
          </p:cNvPr>
          <p:cNvSpPr txBox="1"/>
          <p:nvPr/>
        </p:nvSpPr>
        <p:spPr>
          <a:xfrm>
            <a:off x="343468" y="74209"/>
            <a:ext cx="11505063" cy="1593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>
                <a:latin typeface="Book Antiqua" panose="02040602050305030304" pitchFamily="18" charset="0"/>
                <a:ea typeface="Cambria Math" panose="02040503050406030204" pitchFamily="18" charset="0"/>
              </a:rPr>
              <a:t>Bad character table:</a:t>
            </a:r>
          </a:p>
          <a:p>
            <a:pPr>
              <a:lnSpc>
                <a:spcPct val="150000"/>
              </a:lnSpc>
            </a:pPr>
            <a:endParaRPr lang="en-IN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IN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9A633F1-7D3D-4E3F-8DB6-B18CE9C25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655" y="744786"/>
            <a:ext cx="11248084" cy="543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3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465B2D-63B7-42E7-9C6F-AF1ECCB2A24F}"/>
              </a:ext>
            </a:extLst>
          </p:cNvPr>
          <p:cNvSpPr txBox="1"/>
          <p:nvPr/>
        </p:nvSpPr>
        <p:spPr>
          <a:xfrm>
            <a:off x="343468" y="74209"/>
            <a:ext cx="11505063" cy="106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>
                <a:latin typeface="Book Antiqua" panose="02040602050305030304" pitchFamily="18" charset="0"/>
                <a:ea typeface="Cambria Math" panose="02040503050406030204" pitchFamily="18" charset="0"/>
              </a:rPr>
              <a:t>Good suffix shift:</a:t>
            </a:r>
          </a:p>
          <a:p>
            <a:pPr>
              <a:lnSpc>
                <a:spcPct val="150000"/>
              </a:lnSpc>
            </a:pPr>
            <a:endParaRPr lang="en-IN" sz="2000" dirty="0">
              <a:latin typeface="Book Antiqua" panose="020406020503050303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480649E-7CCF-4915-8FB1-CD7157071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863" y="861999"/>
            <a:ext cx="1029155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97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B308CF72-9D86-4BDD-A537-545EA6CA4B0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90359" y="928985"/>
              <a:ext cx="7877788" cy="438912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964368">
                      <a:extLst>
                        <a:ext uri="{9D8B030D-6E8A-4147-A177-3AD203B41FA5}">
                          <a16:colId xmlns:a16="http://schemas.microsoft.com/office/drawing/2014/main" val="1665331163"/>
                        </a:ext>
                      </a:extLst>
                    </a:gridCol>
                    <a:gridCol w="2230582">
                      <a:extLst>
                        <a:ext uri="{9D8B030D-6E8A-4147-A177-3AD203B41FA5}">
                          <a16:colId xmlns:a16="http://schemas.microsoft.com/office/drawing/2014/main" val="3085698186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198801804"/>
                        </a:ext>
                      </a:extLst>
                    </a:gridCol>
                    <a:gridCol w="3740729">
                      <a:extLst>
                        <a:ext uri="{9D8B030D-6E8A-4147-A177-3AD203B41FA5}">
                          <a16:colId xmlns:a16="http://schemas.microsoft.com/office/drawing/2014/main" val="2691718121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Pattern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d</a:t>
                          </a:r>
                          <a:r>
                            <a:rPr lang="en-IN" sz="1800" baseline="-25000" dirty="0">
                              <a:latin typeface="Book Antiqua" panose="020406020503050303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IN" sz="1800" i="1" dirty="0">
                            <a:latin typeface="Book Antiqua" panose="020406020503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b="1" i="1" dirty="0">
                              <a:latin typeface="Book Antiqua" panose="02040602050305030304" pitchFamily="18" charset="0"/>
                            </a:rPr>
                            <a:t>Requirement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525381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𝑮</m:t>
                                  </m:r>
                                </m:e>
                              </m:bar>
                            </m:oMath>
                          </a14:m>
                          <a:r>
                            <a:rPr lang="en-IN" sz="1800" b="0" i="1" u="none" dirty="0">
                              <a:latin typeface="Book Antiqua" panose="02040602050305030304" pitchFamily="18" charset="0"/>
                            </a:rPr>
                            <a:t> C A G A G A </a:t>
                          </a:r>
                          <a:r>
                            <a:rPr lang="en-IN" sz="1800" b="1" i="1" u="none" dirty="0">
                              <a:solidFill>
                                <a:srgbClr val="00B0F0"/>
                              </a:solidFill>
                              <a:latin typeface="Book Antiqua" panose="0204060205030503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</a:t>
                          </a:r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2613816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b="0" i="1" u="none" dirty="0">
                              <a:latin typeface="Book Antiqua" panose="02040602050305030304" pitchFamily="18" charset="0"/>
                            </a:rPr>
                            <a:t>G C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IN" sz="1800" b="1" i="1" u="none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IN" sz="1800" b="1" i="1" u="none" dirty="0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IN" sz="1800" b="1" i="1" u="none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1800" b="1" i="1" u="none" dirty="0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</m:bar>
                            </m:oMath>
                          </a14:m>
                          <a:r>
                            <a:rPr lang="en-IN" sz="1800" b="0" i="1" u="none" dirty="0">
                              <a:latin typeface="Book Antiqua" panose="02040602050305030304" pitchFamily="18" charset="0"/>
                            </a:rPr>
                            <a:t> A G </a:t>
                          </a:r>
                          <a:r>
                            <a:rPr lang="en-IN" sz="1800" b="1" i="1" u="none" dirty="0">
                              <a:solidFill>
                                <a:srgbClr val="00B0F0"/>
                              </a:solidFill>
                              <a:latin typeface="Book Antiqua" panose="02040602050305030304" pitchFamily="18" charset="0"/>
                            </a:rPr>
                            <a:t>A 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</a:t>
                          </a:r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291720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𝑮</m:t>
                                  </m:r>
                                </m:e>
                              </m:bar>
                            </m:oMath>
                          </a14:m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C A G A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G A 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GAG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</a:t>
                          </a:r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431061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G C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  <m:r>
                                    <a:rPr kumimoji="0" lang="en-IN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𝑮</m:t>
                                  </m:r>
                                  <m:r>
                                    <a:rPr kumimoji="0" lang="en-IN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F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  <m:r>
                                    <a:rPr kumimoji="0" lang="en-IN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F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𝑮</m:t>
                                  </m:r>
                                </m:e>
                              </m:bar>
                            </m:oMath>
                          </a14:m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A 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AGAG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04170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𝑮</m:t>
                                  </m:r>
                                </m:e>
                              </m:bar>
                            </m:oMath>
                          </a14:m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C A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G A G</a:t>
                          </a:r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A 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GAGAG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7188986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𝑮</m:t>
                                  </m:r>
                                </m:e>
                              </m:bar>
                            </m:oMath>
                          </a14:m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C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A G A G</a:t>
                          </a:r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A 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AGAGAG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7207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𝑮</m:t>
                                  </m:r>
                                </m:e>
                              </m:bar>
                            </m:oMath>
                          </a14:m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C A G A G</a:t>
                          </a:r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A 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CAGAGAG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357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B308CF72-9D86-4BDD-A537-545EA6CA4B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3319309"/>
                  </p:ext>
                </p:extLst>
              </p:nvPr>
            </p:nvGraphicFramePr>
            <p:xfrm>
              <a:off x="490359" y="928985"/>
              <a:ext cx="7877788" cy="438912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964368">
                      <a:extLst>
                        <a:ext uri="{9D8B030D-6E8A-4147-A177-3AD203B41FA5}">
                          <a16:colId xmlns:a16="http://schemas.microsoft.com/office/drawing/2014/main" val="1665331163"/>
                        </a:ext>
                      </a:extLst>
                    </a:gridCol>
                    <a:gridCol w="2230582">
                      <a:extLst>
                        <a:ext uri="{9D8B030D-6E8A-4147-A177-3AD203B41FA5}">
                          <a16:colId xmlns:a16="http://schemas.microsoft.com/office/drawing/2014/main" val="3085698186"/>
                        </a:ext>
                      </a:extLst>
                    </a:gridCol>
                    <a:gridCol w="942109">
                      <a:extLst>
                        <a:ext uri="{9D8B030D-6E8A-4147-A177-3AD203B41FA5}">
                          <a16:colId xmlns:a16="http://schemas.microsoft.com/office/drawing/2014/main" val="198801804"/>
                        </a:ext>
                      </a:extLst>
                    </a:gridCol>
                    <a:gridCol w="3740729">
                      <a:extLst>
                        <a:ext uri="{9D8B030D-6E8A-4147-A177-3AD203B41FA5}">
                          <a16:colId xmlns:a16="http://schemas.microsoft.com/office/drawing/2014/main" val="2691718121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Pattern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d</a:t>
                          </a:r>
                          <a:r>
                            <a:rPr lang="en-IN" sz="1800" baseline="-25000" dirty="0">
                              <a:latin typeface="Book Antiqua" panose="020406020503050303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IN" sz="1800" i="1" dirty="0">
                            <a:latin typeface="Book Antiqua" panose="0204060205030503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b="1" i="1" dirty="0">
                              <a:latin typeface="Book Antiqua" panose="02040602050305030304" pitchFamily="18" charset="0"/>
                            </a:rPr>
                            <a:t>Requirement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525381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169" t="-105556" r="-210383" b="-6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</a:t>
                          </a:r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2613816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169" t="-205556" r="-210383" b="-5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</a:t>
                          </a:r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291720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169" t="-302198" r="-210383" b="-396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GAG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</a:t>
                          </a:r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431061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169" t="-406667" r="-210383" b="-3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AGAG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04170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169" t="-506667" r="-210383" b="-2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GAGAG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7188986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169" t="-606667" r="-210383" b="-1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AGAGAG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7207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169" t="-706667" r="-210383" b="-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CAGAGAG</a:t>
                          </a:r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 not preceded by 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9357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0C9D24A-FF07-491B-A421-E16472C9DB8B}"/>
              </a:ext>
            </a:extLst>
          </p:cNvPr>
          <p:cNvSpPr txBox="1"/>
          <p:nvPr/>
        </p:nvSpPr>
        <p:spPr>
          <a:xfrm>
            <a:off x="343468" y="74209"/>
            <a:ext cx="11505063" cy="590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>
                <a:latin typeface="Book Antiqua" panose="02040602050305030304" pitchFamily="18" charset="0"/>
                <a:ea typeface="Cambria Math" panose="02040503050406030204" pitchFamily="18" charset="0"/>
              </a:rPr>
              <a:t>Good suffix table:</a:t>
            </a:r>
          </a:p>
        </p:txBody>
      </p:sp>
    </p:spTree>
    <p:extLst>
      <p:ext uri="{BB962C8B-B14F-4D97-AF65-F5344CB8AC3E}">
        <p14:creationId xmlns:p14="http://schemas.microsoft.com/office/powerpoint/2010/main" val="97036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3F5751-EC84-4DA7-8DC9-D6CC7B5A08CD}"/>
              </a:ext>
            </a:extLst>
          </p:cNvPr>
          <p:cNvSpPr txBox="1"/>
          <p:nvPr/>
        </p:nvSpPr>
        <p:spPr>
          <a:xfrm>
            <a:off x="343468" y="74209"/>
            <a:ext cx="11505063" cy="590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>
                <a:latin typeface="Book Antiqua" panose="02040602050305030304" pitchFamily="18" charset="0"/>
                <a:ea typeface="Cambria Math" panose="02040503050406030204" pitchFamily="18" charset="0"/>
              </a:rPr>
              <a:t>Good suffix table: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439E6BF4-74DF-4F06-B019-8B6595487E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4813174"/>
                  </p:ext>
                </p:extLst>
              </p:nvPr>
            </p:nvGraphicFramePr>
            <p:xfrm>
              <a:off x="490359" y="928986"/>
              <a:ext cx="4731636" cy="394047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577212">
                      <a:extLst>
                        <a:ext uri="{9D8B030D-6E8A-4147-A177-3AD203B41FA5}">
                          <a16:colId xmlns:a16="http://schemas.microsoft.com/office/drawing/2014/main" val="1665331163"/>
                        </a:ext>
                      </a:extLst>
                    </a:gridCol>
                    <a:gridCol w="1577212">
                      <a:extLst>
                        <a:ext uri="{9D8B030D-6E8A-4147-A177-3AD203B41FA5}">
                          <a16:colId xmlns:a16="http://schemas.microsoft.com/office/drawing/2014/main" val="3085698186"/>
                        </a:ext>
                      </a:extLst>
                    </a:gridCol>
                    <a:gridCol w="1577212">
                      <a:extLst>
                        <a:ext uri="{9D8B030D-6E8A-4147-A177-3AD203B41FA5}">
                          <a16:colId xmlns:a16="http://schemas.microsoft.com/office/drawing/2014/main" val="198801804"/>
                        </a:ext>
                      </a:extLst>
                    </a:gridCol>
                  </a:tblGrid>
                  <a:tr h="600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Pattern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d</a:t>
                          </a:r>
                          <a:r>
                            <a:rPr lang="en-IN" sz="1800" baseline="-25000" dirty="0">
                              <a:latin typeface="Book Antiqua" panose="020406020503050303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IN" sz="1800" i="1" dirty="0">
                            <a:latin typeface="Book Antiqua" panose="020406020503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5253817"/>
                      </a:ext>
                    </a:extLst>
                  </a:tr>
                  <a:tr h="66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b="0" i="1" u="none" dirty="0">
                              <a:latin typeface="Book Antiqua" panose="02040602050305030304" pitchFamily="18" charset="0"/>
                            </a:rPr>
                            <a:t>A B C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IN" sz="1800" b="0" i="1" u="none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IN" sz="1800" b="1" i="1" u="none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bar>
                            </m:oMath>
                          </a14:m>
                          <a:r>
                            <a:rPr lang="en-IN" sz="1800" b="0" i="1" u="none" dirty="0">
                              <a:latin typeface="Book Antiqua" panose="02040602050305030304" pitchFamily="18" charset="0"/>
                            </a:rPr>
                            <a:t> A</a:t>
                          </a:r>
                          <a:r>
                            <a:rPr lang="en-IN" sz="1800" b="1" i="1" u="none" dirty="0">
                              <a:solidFill>
                                <a:srgbClr val="00B0F0"/>
                              </a:solidFill>
                              <a:latin typeface="Book Antiqua" panose="02040602050305030304" pitchFamily="18" charset="0"/>
                            </a:rPr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2613816"/>
                      </a:ext>
                    </a:extLst>
                  </a:tr>
                  <a:tr h="66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𝑩</m:t>
                                  </m:r>
                                </m:e>
                              </m:bar>
                              <m:r>
                                <a:rPr kumimoji="0" lang="en-IN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C B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A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2917205"/>
                      </a:ext>
                    </a:extLst>
                  </a:tr>
                  <a:tr h="66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𝑩</m:t>
                                  </m:r>
                                </m:e>
                              </m:bar>
                              <m:r>
                                <a:rPr kumimoji="0" lang="en-IN" sz="18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C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B A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4310610"/>
                      </a:ext>
                    </a:extLst>
                  </a:tr>
                  <a:tr h="670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𝑩</m:t>
                                  </m:r>
                                </m:e>
                              </m:bar>
                            </m:oMath>
                          </a14:m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C B A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041707"/>
                      </a:ext>
                    </a:extLst>
                  </a:tr>
                  <a:tr h="670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</m:t>
                                  </m:r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B0F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𝑩</m:t>
                                  </m:r>
                                </m:e>
                              </m:bar>
                            </m:oMath>
                          </a14:m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C B A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71889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439E6BF4-74DF-4F06-B019-8B6595487ED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4813174"/>
                  </p:ext>
                </p:extLst>
              </p:nvPr>
            </p:nvGraphicFramePr>
            <p:xfrm>
              <a:off x="490359" y="928986"/>
              <a:ext cx="4731636" cy="394047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577212">
                      <a:extLst>
                        <a:ext uri="{9D8B030D-6E8A-4147-A177-3AD203B41FA5}">
                          <a16:colId xmlns:a16="http://schemas.microsoft.com/office/drawing/2014/main" val="1665331163"/>
                        </a:ext>
                      </a:extLst>
                    </a:gridCol>
                    <a:gridCol w="1577212">
                      <a:extLst>
                        <a:ext uri="{9D8B030D-6E8A-4147-A177-3AD203B41FA5}">
                          <a16:colId xmlns:a16="http://schemas.microsoft.com/office/drawing/2014/main" val="3085698186"/>
                        </a:ext>
                      </a:extLst>
                    </a:gridCol>
                    <a:gridCol w="1577212">
                      <a:extLst>
                        <a:ext uri="{9D8B030D-6E8A-4147-A177-3AD203B41FA5}">
                          <a16:colId xmlns:a16="http://schemas.microsoft.com/office/drawing/2014/main" val="198801804"/>
                        </a:ext>
                      </a:extLst>
                    </a:gridCol>
                  </a:tblGrid>
                  <a:tr h="600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Pattern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d</a:t>
                          </a:r>
                          <a:r>
                            <a:rPr lang="en-IN" sz="1800" baseline="-25000" dirty="0">
                              <a:latin typeface="Book Antiqua" panose="020406020503050303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IN" sz="1800" i="1" dirty="0">
                            <a:latin typeface="Book Antiqua" panose="020406020503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5253817"/>
                      </a:ext>
                    </a:extLst>
                  </a:tr>
                  <a:tr h="66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95413" r="-100386" b="-4036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2613816"/>
                      </a:ext>
                    </a:extLst>
                  </a:tr>
                  <a:tr h="66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93636" r="-1003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2917205"/>
                      </a:ext>
                    </a:extLst>
                  </a:tr>
                  <a:tr h="66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6330" r="-100386" b="-2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4310610"/>
                      </a:ext>
                    </a:extLst>
                  </a:tr>
                  <a:tr h="670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92727" r="-100386" b="-1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041707"/>
                      </a:ext>
                    </a:extLst>
                  </a:tr>
                  <a:tr h="670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92727" r="-100386" b="-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718898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B66F308-87AE-473E-A1AD-46AE4EB20B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0406347"/>
                  </p:ext>
                </p:extLst>
              </p:nvPr>
            </p:nvGraphicFramePr>
            <p:xfrm>
              <a:off x="6610120" y="927148"/>
              <a:ext cx="5021868" cy="394047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673956">
                      <a:extLst>
                        <a:ext uri="{9D8B030D-6E8A-4147-A177-3AD203B41FA5}">
                          <a16:colId xmlns:a16="http://schemas.microsoft.com/office/drawing/2014/main" val="1665331163"/>
                        </a:ext>
                      </a:extLst>
                    </a:gridCol>
                    <a:gridCol w="1673956">
                      <a:extLst>
                        <a:ext uri="{9D8B030D-6E8A-4147-A177-3AD203B41FA5}">
                          <a16:colId xmlns:a16="http://schemas.microsoft.com/office/drawing/2014/main" val="3085698186"/>
                        </a:ext>
                      </a:extLst>
                    </a:gridCol>
                    <a:gridCol w="1673956">
                      <a:extLst>
                        <a:ext uri="{9D8B030D-6E8A-4147-A177-3AD203B41FA5}">
                          <a16:colId xmlns:a16="http://schemas.microsoft.com/office/drawing/2014/main" val="198801804"/>
                        </a:ext>
                      </a:extLst>
                    </a:gridCol>
                  </a:tblGrid>
                  <a:tr h="600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i="1" dirty="0">
                              <a:latin typeface="Book Antiqua" panose="0204060205030503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Pattern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i="1" dirty="0">
                              <a:latin typeface="Book Antiqua" panose="02040602050305030304" pitchFamily="18" charset="0"/>
                            </a:rPr>
                            <a:t>d</a:t>
                          </a:r>
                          <a:r>
                            <a:rPr lang="en-IN" sz="1800" baseline="-25000" dirty="0">
                              <a:latin typeface="Book Antiqua" panose="020406020503050303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IN" i="1" dirty="0">
                            <a:latin typeface="Book Antiqua" panose="020406020503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5253817"/>
                      </a:ext>
                    </a:extLst>
                  </a:tr>
                  <a:tr h="66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0" i="1" u="none" dirty="0">
                              <a:latin typeface="Book Antiqua" panose="02040602050305030304" pitchFamily="18" charset="0"/>
                            </a:rPr>
                            <a:t>B A O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IN" b="0" i="1" u="none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IN" b="1" i="1" u="none" dirty="0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bar>
                            </m:oMath>
                          </a14:m>
                          <a:r>
                            <a:rPr lang="en-IN" b="0" i="1" u="none" dirty="0">
                              <a:latin typeface="Book Antiqua" panose="02040602050305030304" pitchFamily="18" charset="0"/>
                            </a:rPr>
                            <a:t> A</a:t>
                          </a:r>
                          <a:r>
                            <a:rPr lang="en-IN" b="1" i="1" u="none" dirty="0">
                              <a:solidFill>
                                <a:srgbClr val="00B0F0"/>
                              </a:solidFill>
                              <a:latin typeface="Book Antiqua" panose="02040602050305030304" pitchFamily="18" charset="0"/>
                            </a:rPr>
                            <a:t>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2613816"/>
                      </a:ext>
                    </a:extLst>
                  </a:tr>
                  <a:tr h="66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𝑩</m:t>
                                  </m:r>
                                </m:e>
                              </m:bar>
                            </m:oMath>
                          </a14:m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A O B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A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2917205"/>
                      </a:ext>
                    </a:extLst>
                  </a:tr>
                  <a:tr h="66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𝑩</m:t>
                                  </m:r>
                                </m:e>
                              </m:bar>
                            </m:oMath>
                          </a14:m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A O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B A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4310610"/>
                      </a:ext>
                    </a:extLst>
                  </a:tr>
                  <a:tr h="670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𝑩</m:t>
                                  </m:r>
                                </m:e>
                              </m:bar>
                            </m:oMath>
                          </a14:m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A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O B A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041707"/>
                      </a:ext>
                    </a:extLst>
                  </a:tr>
                  <a:tr h="670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kumimoji="0" lang="en-IN" sz="1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r>
                                    <a:rPr kumimoji="0" lang="en-IN" sz="1800" b="1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𝑩</m:t>
                                  </m:r>
                                </m:e>
                              </m:bar>
                            </m:oMath>
                          </a14:m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 A O B A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71889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B66F308-87AE-473E-A1AD-46AE4EB20B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0406347"/>
                  </p:ext>
                </p:extLst>
              </p:nvPr>
            </p:nvGraphicFramePr>
            <p:xfrm>
              <a:off x="6610120" y="927148"/>
              <a:ext cx="5021868" cy="394047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673956">
                      <a:extLst>
                        <a:ext uri="{9D8B030D-6E8A-4147-A177-3AD203B41FA5}">
                          <a16:colId xmlns:a16="http://schemas.microsoft.com/office/drawing/2014/main" val="1665331163"/>
                        </a:ext>
                      </a:extLst>
                    </a:gridCol>
                    <a:gridCol w="1673956">
                      <a:extLst>
                        <a:ext uri="{9D8B030D-6E8A-4147-A177-3AD203B41FA5}">
                          <a16:colId xmlns:a16="http://schemas.microsoft.com/office/drawing/2014/main" val="3085698186"/>
                        </a:ext>
                      </a:extLst>
                    </a:gridCol>
                    <a:gridCol w="1673956">
                      <a:extLst>
                        <a:ext uri="{9D8B030D-6E8A-4147-A177-3AD203B41FA5}">
                          <a16:colId xmlns:a16="http://schemas.microsoft.com/office/drawing/2014/main" val="198801804"/>
                        </a:ext>
                      </a:extLst>
                    </a:gridCol>
                  </a:tblGrid>
                  <a:tr h="6008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i="1" dirty="0">
                              <a:latin typeface="Book Antiqua" panose="0204060205030503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Pattern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i="1" dirty="0">
                              <a:latin typeface="Book Antiqua" panose="02040602050305030304" pitchFamily="18" charset="0"/>
                            </a:rPr>
                            <a:t>d</a:t>
                          </a:r>
                          <a:r>
                            <a:rPr lang="en-IN" sz="1800" baseline="-25000" dirty="0">
                              <a:latin typeface="Book Antiqua" panose="020406020503050303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IN" i="1" dirty="0">
                            <a:latin typeface="Book Antiqua" panose="020406020503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5253817"/>
                      </a:ext>
                    </a:extLst>
                  </a:tr>
                  <a:tr h="66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95413" r="-100364" b="-4036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2613816"/>
                      </a:ext>
                    </a:extLst>
                  </a:tr>
                  <a:tr h="66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93636" r="-10036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2917205"/>
                      </a:ext>
                    </a:extLst>
                  </a:tr>
                  <a:tr h="6664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96330" r="-100364" b="-202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4310610"/>
                      </a:ext>
                    </a:extLst>
                  </a:tr>
                  <a:tr h="670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92727" r="-100364" b="-10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041707"/>
                      </a:ext>
                    </a:extLst>
                  </a:tr>
                  <a:tr h="6701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492727" r="-100364" b="-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718898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1161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3F5751-EC84-4DA7-8DC9-D6CC7B5A08CD}"/>
              </a:ext>
            </a:extLst>
          </p:cNvPr>
          <p:cNvSpPr txBox="1"/>
          <p:nvPr/>
        </p:nvSpPr>
        <p:spPr>
          <a:xfrm>
            <a:off x="343468" y="74209"/>
            <a:ext cx="11505063" cy="3833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>
                <a:latin typeface="Book Antiqua" panose="02040602050305030304" pitchFamily="18" charset="0"/>
                <a:ea typeface="Cambria Math" panose="02040503050406030204" pitchFamily="18" charset="0"/>
              </a:rPr>
              <a:t>Good suffix table:</a:t>
            </a:r>
          </a:p>
          <a:p>
            <a:pPr>
              <a:lnSpc>
                <a:spcPct val="150000"/>
              </a:lnSpc>
            </a:pPr>
            <a:endParaRPr lang="en-IN" sz="20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IN" sz="20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IN" sz="20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IN" sz="20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IN" sz="20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en-IN" sz="2000" b="1" dirty="0">
              <a:latin typeface="Book Antiqua" panose="02040602050305030304" pitchFamily="18" charset="0"/>
              <a:ea typeface="Cambria Math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         Not optimal as </a:t>
            </a:r>
            <a:r>
              <a:rPr lang="en-IN" sz="2000" i="1" dirty="0">
                <a:latin typeface="Book Antiqua" panose="02040602050305030304" pitchFamily="18" charset="0"/>
                <a:ea typeface="Cambria Math" panose="02040503050406030204" pitchFamily="18" charset="0"/>
              </a:rPr>
              <a:t>a</a:t>
            </a:r>
            <a:r>
              <a:rPr lang="en-IN" sz="2000" dirty="0">
                <a:latin typeface="Book Antiqua" panose="02040602050305030304" pitchFamily="18" charset="0"/>
                <a:ea typeface="Cambria Math" panose="02040503050406030204" pitchFamily="18" charset="0"/>
              </a:rPr>
              <a:t> = </a:t>
            </a:r>
            <a:r>
              <a:rPr lang="en-IN" sz="2000" i="1">
                <a:latin typeface="Book Antiqua" panose="02040602050305030304" pitchFamily="18" charset="0"/>
                <a:ea typeface="Cambria Math" panose="02040503050406030204" pitchFamily="18" charset="0"/>
              </a:rPr>
              <a:t>c (</a:t>
            </a:r>
            <a:r>
              <a:rPr lang="en-IN" sz="2000">
                <a:latin typeface="Book Antiqua" panose="02040602050305030304" pitchFamily="18" charset="0"/>
                <a:ea typeface="Cambria Math" panose="02040503050406030204" pitchFamily="18" charset="0"/>
              </a:rPr>
              <a:t>= </a:t>
            </a:r>
            <a:r>
              <a:rPr lang="en-IN" sz="2000" i="1">
                <a:latin typeface="Book Antiqua" panose="02040602050305030304" pitchFamily="18" charset="0"/>
                <a:ea typeface="Cambria Math" panose="02040503050406030204" pitchFamily="18" charset="0"/>
              </a:rPr>
              <a:t>I</a:t>
            </a:r>
            <a:r>
              <a:rPr lang="en-IN" sz="2000" i="1" dirty="0">
                <a:latin typeface="Book Antiqua" panose="02040602050305030304" pitchFamily="18" charset="0"/>
                <a:ea typeface="Cambria Math" panose="02040503050406030204" pitchFamily="18" charset="0"/>
              </a:rPr>
              <a:t>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39E6BF4-74DF-4F06-B019-8B6595487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487842"/>
              </p:ext>
            </p:extLst>
          </p:nvPr>
        </p:nvGraphicFramePr>
        <p:xfrm>
          <a:off x="8096476" y="928986"/>
          <a:ext cx="3785310" cy="208016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61770">
                  <a:extLst>
                    <a:ext uri="{9D8B030D-6E8A-4147-A177-3AD203B41FA5}">
                      <a16:colId xmlns:a16="http://schemas.microsoft.com/office/drawing/2014/main" val="1665331163"/>
                    </a:ext>
                  </a:extLst>
                </a:gridCol>
                <a:gridCol w="1261770">
                  <a:extLst>
                    <a:ext uri="{9D8B030D-6E8A-4147-A177-3AD203B41FA5}">
                      <a16:colId xmlns:a16="http://schemas.microsoft.com/office/drawing/2014/main" val="3085698186"/>
                    </a:ext>
                  </a:extLst>
                </a:gridCol>
                <a:gridCol w="1261770">
                  <a:extLst>
                    <a:ext uri="{9D8B030D-6E8A-4147-A177-3AD203B41FA5}">
                      <a16:colId xmlns:a16="http://schemas.microsoft.com/office/drawing/2014/main" val="198801804"/>
                    </a:ext>
                  </a:extLst>
                </a:gridCol>
              </a:tblGrid>
              <a:tr h="480702">
                <a:tc>
                  <a:txBody>
                    <a:bodyPr/>
                    <a:lstStyle/>
                    <a:p>
                      <a:pPr algn="ctr"/>
                      <a:r>
                        <a:rPr lang="en-IN" sz="1800" i="1" dirty="0">
                          <a:latin typeface="Book Antiqua" panose="02040602050305030304" pitchFamily="18" charset="0"/>
                        </a:rPr>
                        <a:t>k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Book Antiqua" panose="02040602050305030304" pitchFamily="18" charset="0"/>
                        </a:rPr>
                        <a:t>Pattern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i="1" dirty="0">
                          <a:latin typeface="Book Antiqua" panose="02040602050305030304" pitchFamily="18" charset="0"/>
                        </a:rPr>
                        <a:t>d</a:t>
                      </a:r>
                      <a:r>
                        <a:rPr lang="en-IN" sz="1800" baseline="-25000" dirty="0">
                          <a:latin typeface="Book Antiqua" panose="020406020503050303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IN" sz="1800" i="1" dirty="0">
                        <a:latin typeface="Book Antiqua" panose="02040602050305030304" pitchFamily="18" charset="0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745253817"/>
                  </a:ext>
                </a:extLst>
              </a:tr>
              <a:tr h="533155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i="1" u="none" dirty="0">
                          <a:latin typeface="Book Antiqua" panose="02040602050305030304" pitchFamily="18" charset="0"/>
                        </a:rPr>
                        <a:t>S T O </a:t>
                      </a:r>
                      <a:r>
                        <a:rPr lang="en-IN" sz="1800" b="1" i="1" u="none" dirty="0">
                          <a:solidFill>
                            <a:srgbClr val="00B0F0"/>
                          </a:solidFill>
                          <a:latin typeface="Book Antiqua" panose="02040602050305030304" pitchFamily="18" charset="0"/>
                        </a:rPr>
                        <a:t>R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522613816"/>
                  </a:ext>
                </a:extLst>
              </a:tr>
              <a:tr h="533155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1" u="none" dirty="0">
                          <a:latin typeface="Book Antiqua" panose="02040602050305030304" pitchFamily="18" charset="0"/>
                        </a:rPr>
                        <a:t>S T </a:t>
                      </a:r>
                      <a:r>
                        <a:rPr lang="en-IN" sz="1800" b="1" i="1" u="sng" dirty="0">
                          <a:solidFill>
                            <a:srgbClr val="00B0F0"/>
                          </a:solidFill>
                          <a:latin typeface="Book Antiqua" panose="02040602050305030304" pitchFamily="18" charset="0"/>
                        </a:rPr>
                        <a:t>O </a:t>
                      </a:r>
                      <a:r>
                        <a:rPr kumimoji="0" lang="en-IN" sz="1800" b="1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402917205"/>
                  </a:ext>
                </a:extLst>
              </a:tr>
              <a:tr h="533155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1" u="none" dirty="0">
                          <a:latin typeface="Book Antiqua" panose="02040602050305030304" pitchFamily="18" charset="0"/>
                        </a:rPr>
                        <a:t>S </a:t>
                      </a:r>
                      <a:r>
                        <a:rPr lang="en-IN" sz="1800" b="1" i="1" u="sng" dirty="0">
                          <a:solidFill>
                            <a:srgbClr val="00B0F0"/>
                          </a:solidFill>
                          <a:latin typeface="Book Antiqua" panose="02040602050305030304" pitchFamily="18" charset="0"/>
                        </a:rPr>
                        <a:t>T O </a:t>
                      </a:r>
                      <a:r>
                        <a:rPr kumimoji="0" lang="en-IN" sz="1800" b="1" i="1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4243106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B66F308-87AE-473E-A1AD-46AE4EB20B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5249118"/>
                  </p:ext>
                </p:extLst>
              </p:nvPr>
            </p:nvGraphicFramePr>
            <p:xfrm>
              <a:off x="167749" y="927148"/>
              <a:ext cx="4017495" cy="2616271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339165">
                      <a:extLst>
                        <a:ext uri="{9D8B030D-6E8A-4147-A177-3AD203B41FA5}">
                          <a16:colId xmlns:a16="http://schemas.microsoft.com/office/drawing/2014/main" val="1665331163"/>
                        </a:ext>
                      </a:extLst>
                    </a:gridCol>
                    <a:gridCol w="1339165">
                      <a:extLst>
                        <a:ext uri="{9D8B030D-6E8A-4147-A177-3AD203B41FA5}">
                          <a16:colId xmlns:a16="http://schemas.microsoft.com/office/drawing/2014/main" val="3085698186"/>
                        </a:ext>
                      </a:extLst>
                    </a:gridCol>
                    <a:gridCol w="1339165">
                      <a:extLst>
                        <a:ext uri="{9D8B030D-6E8A-4147-A177-3AD203B41FA5}">
                          <a16:colId xmlns:a16="http://schemas.microsoft.com/office/drawing/2014/main" val="198801804"/>
                        </a:ext>
                      </a:extLst>
                    </a:gridCol>
                  </a:tblGrid>
                  <a:tr h="480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k</a:t>
                          </a:r>
                        </a:p>
                      </a:txBody>
                      <a:tcPr marL="73152" marR="73152" marT="36576" marB="365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Pattern</a:t>
                          </a:r>
                        </a:p>
                      </a:txBody>
                      <a:tcPr marL="73152" marR="73152" marT="36576" marB="36576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d</a:t>
                          </a:r>
                          <a:r>
                            <a:rPr lang="en-IN" sz="1800" baseline="-25000" dirty="0">
                              <a:latin typeface="Book Antiqua" panose="020406020503050303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IN" sz="1800" i="1" dirty="0">
                            <a:latin typeface="Book Antiqua" panose="02040602050305030304" pitchFamily="18" charset="0"/>
                          </a:endParaRPr>
                        </a:p>
                      </a:txBody>
                      <a:tcPr marL="73152" marR="73152" marT="36576" marB="36576"/>
                    </a:tc>
                    <a:extLst>
                      <a:ext uri="{0D108BD9-81ED-4DB2-BD59-A6C34878D82A}">
                        <a16:rowId xmlns:a16="http://schemas.microsoft.com/office/drawing/2014/main" val="1745253817"/>
                      </a:ext>
                    </a:extLst>
                  </a:tr>
                  <a:tr h="5331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1</a:t>
                          </a:r>
                        </a:p>
                      </a:txBody>
                      <a:tcPr marL="73152" marR="73152" marT="36576" marB="365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b="0" i="1" u="none" dirty="0">
                              <a:latin typeface="Book Antiqua" panose="02040602050305030304" pitchFamily="18" charset="0"/>
                            </a:rPr>
                            <a:t>A J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IN" sz="1800" b="0" i="1" u="none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IN" sz="1800" b="1" i="1" u="none" dirty="0" smtClean="0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</m:bar>
                            </m:oMath>
                          </a14:m>
                          <a:r>
                            <a:rPr lang="en-IN" sz="1800" b="0" i="1" u="none" dirty="0">
                              <a:latin typeface="Book Antiqua" panose="02040602050305030304" pitchFamily="18" charset="0"/>
                            </a:rPr>
                            <a:t> J</a:t>
                          </a:r>
                          <a:r>
                            <a:rPr lang="en-IN" sz="1800" b="1" i="1" u="none" dirty="0">
                              <a:solidFill>
                                <a:srgbClr val="00B0F0"/>
                              </a:solidFill>
                              <a:latin typeface="Book Antiqua" panose="02040602050305030304" pitchFamily="18" charset="0"/>
                            </a:rPr>
                            <a:t> I</a:t>
                          </a:r>
                        </a:p>
                      </a:txBody>
                      <a:tcPr marL="73152" marR="73152" marT="36576" marB="365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 marL="73152" marR="73152" marT="36576" marB="36576"/>
                    </a:tc>
                    <a:extLst>
                      <a:ext uri="{0D108BD9-81ED-4DB2-BD59-A6C34878D82A}">
                        <a16:rowId xmlns:a16="http://schemas.microsoft.com/office/drawing/2014/main" val="2522613816"/>
                      </a:ext>
                    </a:extLst>
                  </a:tr>
                  <a:tr h="5331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 marL="73152" marR="73152" marT="36576" marB="365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b="0" i="1" u="none" dirty="0">
                              <a:latin typeface="Book Antiqua" panose="02040602050305030304" pitchFamily="18" charset="0"/>
                            </a:rPr>
                            <a:t>A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IN" sz="1800" b="0" i="1" u="none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IN" sz="1800" b="1" i="1" u="none" dirty="0" smtClean="0">
                                      <a:latin typeface="Cambria Math" panose="02040503050406030204" pitchFamily="18" charset="0"/>
                                    </a:rPr>
                                    <m:t>𝑱</m:t>
                                  </m:r>
                                  <m:r>
                                    <a:rPr lang="en-IN" sz="1800" b="1" i="1" u="none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1800" b="1" i="1" u="none" dirty="0" smtClean="0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</m:bar>
                            </m:oMath>
                          </a14:m>
                          <a:r>
                            <a:rPr lang="en-IN" sz="1800" b="0" i="1" u="none" dirty="0">
                              <a:latin typeface="Book Antiqua" panose="02040602050305030304" pitchFamily="18" charset="0"/>
                            </a:rPr>
                            <a:t> </a:t>
                          </a:r>
                          <a:r>
                            <a:rPr lang="en-IN" sz="1800" b="1" i="1" u="none" dirty="0">
                              <a:solidFill>
                                <a:srgbClr val="00B0F0"/>
                              </a:solidFill>
                              <a:latin typeface="Book Antiqua" panose="02040602050305030304" pitchFamily="18" charset="0"/>
                            </a:rPr>
                            <a:t>J I</a:t>
                          </a:r>
                        </a:p>
                      </a:txBody>
                      <a:tcPr marL="73152" marR="73152" marT="36576" marB="365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 marL="73152" marR="73152" marT="36576" marB="36576"/>
                    </a:tc>
                    <a:extLst>
                      <a:ext uri="{0D108BD9-81ED-4DB2-BD59-A6C34878D82A}">
                        <a16:rowId xmlns:a16="http://schemas.microsoft.com/office/drawing/2014/main" val="2402917205"/>
                      </a:ext>
                    </a:extLst>
                  </a:tr>
                  <a:tr h="5331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3</a:t>
                          </a:r>
                        </a:p>
                      </a:txBody>
                      <a:tcPr marL="73152" marR="73152" marT="36576" marB="365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b="0" i="1" u="none" dirty="0">
                              <a:latin typeface="Book Antiqua" panose="02040602050305030304" pitchFamily="18" charset="0"/>
                            </a:rPr>
                            <a:t>A J </a:t>
                          </a:r>
                          <a:r>
                            <a:rPr lang="en-IN" sz="1800" b="1" i="1" u="none" dirty="0">
                              <a:solidFill>
                                <a:srgbClr val="00B0F0"/>
                              </a:solidFill>
                              <a:latin typeface="Book Antiqua" panose="02040602050305030304" pitchFamily="18" charset="0"/>
                            </a:rPr>
                            <a:t>I J I</a:t>
                          </a:r>
                        </a:p>
                      </a:txBody>
                      <a:tcPr marL="73152" marR="73152" marT="36576" marB="365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 marL="73152" marR="73152" marT="36576" marB="36576"/>
                    </a:tc>
                    <a:extLst>
                      <a:ext uri="{0D108BD9-81ED-4DB2-BD59-A6C34878D82A}">
                        <a16:rowId xmlns:a16="http://schemas.microsoft.com/office/drawing/2014/main" val="3424310610"/>
                      </a:ext>
                    </a:extLst>
                  </a:tr>
                  <a:tr h="536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 marL="73152" marR="73152" marT="36576" marB="36576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1" u="none" dirty="0">
                              <a:latin typeface="Book Antiqua" panose="02040602050305030304" pitchFamily="18" charset="0"/>
                            </a:rPr>
                            <a:t>A </a:t>
                          </a:r>
                          <a:r>
                            <a:rPr lang="en-IN" sz="1800" b="1" i="1" u="none" dirty="0">
                              <a:solidFill>
                                <a:srgbClr val="00B0F0"/>
                              </a:solidFill>
                              <a:latin typeface="Book Antiqua" panose="02040602050305030304" pitchFamily="18" charset="0"/>
                            </a:rPr>
                            <a:t>J I J I</a:t>
                          </a:r>
                          <a:endParaRPr kumimoji="0" lang="en-IN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Book Antiqua" panose="020406020503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73152" marR="73152" marT="36576" marB="365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 marL="73152" marR="73152" marT="36576" marB="36576"/>
                    </a:tc>
                    <a:extLst>
                      <a:ext uri="{0D108BD9-81ED-4DB2-BD59-A6C34878D82A}">
                        <a16:rowId xmlns:a16="http://schemas.microsoft.com/office/drawing/2014/main" val="8680417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B66F308-87AE-473E-A1AD-46AE4EB20B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5249118"/>
                  </p:ext>
                </p:extLst>
              </p:nvPr>
            </p:nvGraphicFramePr>
            <p:xfrm>
              <a:off x="167749" y="927148"/>
              <a:ext cx="4017495" cy="2616271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339165">
                      <a:extLst>
                        <a:ext uri="{9D8B030D-6E8A-4147-A177-3AD203B41FA5}">
                          <a16:colId xmlns:a16="http://schemas.microsoft.com/office/drawing/2014/main" val="1665331163"/>
                        </a:ext>
                      </a:extLst>
                    </a:gridCol>
                    <a:gridCol w="1339165">
                      <a:extLst>
                        <a:ext uri="{9D8B030D-6E8A-4147-A177-3AD203B41FA5}">
                          <a16:colId xmlns:a16="http://schemas.microsoft.com/office/drawing/2014/main" val="3085698186"/>
                        </a:ext>
                      </a:extLst>
                    </a:gridCol>
                    <a:gridCol w="1339165">
                      <a:extLst>
                        <a:ext uri="{9D8B030D-6E8A-4147-A177-3AD203B41FA5}">
                          <a16:colId xmlns:a16="http://schemas.microsoft.com/office/drawing/2014/main" val="198801804"/>
                        </a:ext>
                      </a:extLst>
                    </a:gridCol>
                  </a:tblGrid>
                  <a:tr h="480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k</a:t>
                          </a:r>
                        </a:p>
                      </a:txBody>
                      <a:tcPr marL="73152" marR="73152" marT="36576" marB="365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Pattern</a:t>
                          </a:r>
                        </a:p>
                      </a:txBody>
                      <a:tcPr marL="73152" marR="73152" marT="36576" marB="36576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d</a:t>
                          </a:r>
                          <a:r>
                            <a:rPr lang="en-IN" sz="1800" baseline="-25000" dirty="0">
                              <a:latin typeface="Book Antiqua" panose="020406020503050303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IN" sz="1800" i="1" dirty="0">
                            <a:latin typeface="Book Antiqua" panose="02040602050305030304" pitchFamily="18" charset="0"/>
                          </a:endParaRPr>
                        </a:p>
                      </a:txBody>
                      <a:tcPr marL="73152" marR="73152" marT="36576" marB="36576"/>
                    </a:tc>
                    <a:extLst>
                      <a:ext uri="{0D108BD9-81ED-4DB2-BD59-A6C34878D82A}">
                        <a16:rowId xmlns:a16="http://schemas.microsoft.com/office/drawing/2014/main" val="1745253817"/>
                      </a:ext>
                    </a:extLst>
                  </a:tr>
                  <a:tr h="5331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1</a:t>
                          </a:r>
                        </a:p>
                      </a:txBody>
                      <a:tcPr marL="73152" marR="73152" marT="36576" marB="36576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152" marR="73152" marT="36576" marB="36576">
                        <a:blipFill>
                          <a:blip r:embed="rId2"/>
                          <a:stretch>
                            <a:fillRect l="-100000" t="-97727" r="-10045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 marL="73152" marR="73152" marT="36576" marB="36576"/>
                    </a:tc>
                    <a:extLst>
                      <a:ext uri="{0D108BD9-81ED-4DB2-BD59-A6C34878D82A}">
                        <a16:rowId xmlns:a16="http://schemas.microsoft.com/office/drawing/2014/main" val="2522613816"/>
                      </a:ext>
                    </a:extLst>
                  </a:tr>
                  <a:tr h="5331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 marL="73152" marR="73152" marT="36576" marB="36576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3152" marR="73152" marT="36576" marB="36576">
                        <a:blipFill>
                          <a:blip r:embed="rId2"/>
                          <a:stretch>
                            <a:fillRect l="-100000" t="-200000" r="-100455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 marL="73152" marR="73152" marT="36576" marB="36576"/>
                    </a:tc>
                    <a:extLst>
                      <a:ext uri="{0D108BD9-81ED-4DB2-BD59-A6C34878D82A}">
                        <a16:rowId xmlns:a16="http://schemas.microsoft.com/office/drawing/2014/main" val="2402917205"/>
                      </a:ext>
                    </a:extLst>
                  </a:tr>
                  <a:tr h="5331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3</a:t>
                          </a:r>
                        </a:p>
                      </a:txBody>
                      <a:tcPr marL="73152" marR="73152" marT="36576" marB="365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b="0" i="1" u="none" dirty="0">
                              <a:latin typeface="Book Antiqua" panose="02040602050305030304" pitchFamily="18" charset="0"/>
                            </a:rPr>
                            <a:t>A J </a:t>
                          </a:r>
                          <a:r>
                            <a:rPr lang="en-IN" sz="1800" b="1" i="1" u="none" dirty="0">
                              <a:solidFill>
                                <a:srgbClr val="00B0F0"/>
                              </a:solidFill>
                              <a:latin typeface="Book Antiqua" panose="02040602050305030304" pitchFamily="18" charset="0"/>
                            </a:rPr>
                            <a:t>I J I</a:t>
                          </a:r>
                        </a:p>
                      </a:txBody>
                      <a:tcPr marL="73152" marR="73152" marT="36576" marB="365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 marL="73152" marR="73152" marT="36576" marB="36576"/>
                    </a:tc>
                    <a:extLst>
                      <a:ext uri="{0D108BD9-81ED-4DB2-BD59-A6C34878D82A}">
                        <a16:rowId xmlns:a16="http://schemas.microsoft.com/office/drawing/2014/main" val="3424310610"/>
                      </a:ext>
                    </a:extLst>
                  </a:tr>
                  <a:tr h="536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 marL="73152" marR="73152" marT="36576" marB="36576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b="0" i="1" u="none" dirty="0">
                              <a:latin typeface="Book Antiqua" panose="02040602050305030304" pitchFamily="18" charset="0"/>
                            </a:rPr>
                            <a:t>A </a:t>
                          </a:r>
                          <a:r>
                            <a:rPr lang="en-IN" sz="1800" b="1" i="1" u="none" dirty="0">
                              <a:solidFill>
                                <a:srgbClr val="00B0F0"/>
                              </a:solidFill>
                              <a:latin typeface="Book Antiqua" panose="02040602050305030304" pitchFamily="18" charset="0"/>
                            </a:rPr>
                            <a:t>J I J I</a:t>
                          </a:r>
                          <a:endParaRPr kumimoji="0" lang="en-IN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Book Antiqua" panose="020406020503050303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73152" marR="73152" marT="36576" marB="36576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 marL="73152" marR="73152" marT="36576" marB="36576"/>
                    </a:tc>
                    <a:extLst>
                      <a:ext uri="{0D108BD9-81ED-4DB2-BD59-A6C34878D82A}">
                        <a16:rowId xmlns:a16="http://schemas.microsoft.com/office/drawing/2014/main" val="8680417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45FE204-A15C-49EC-B6F9-C9B775C37D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3538046"/>
                  </p:ext>
                </p:extLst>
              </p:nvPr>
            </p:nvGraphicFramePr>
            <p:xfrm>
              <a:off x="4364177" y="925310"/>
              <a:ext cx="3521955" cy="2616271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173985">
                      <a:extLst>
                        <a:ext uri="{9D8B030D-6E8A-4147-A177-3AD203B41FA5}">
                          <a16:colId xmlns:a16="http://schemas.microsoft.com/office/drawing/2014/main" val="1665331163"/>
                        </a:ext>
                      </a:extLst>
                    </a:gridCol>
                    <a:gridCol w="1173985">
                      <a:extLst>
                        <a:ext uri="{9D8B030D-6E8A-4147-A177-3AD203B41FA5}">
                          <a16:colId xmlns:a16="http://schemas.microsoft.com/office/drawing/2014/main" val="3085698186"/>
                        </a:ext>
                      </a:extLst>
                    </a:gridCol>
                    <a:gridCol w="1173985">
                      <a:extLst>
                        <a:ext uri="{9D8B030D-6E8A-4147-A177-3AD203B41FA5}">
                          <a16:colId xmlns:a16="http://schemas.microsoft.com/office/drawing/2014/main" val="198801804"/>
                        </a:ext>
                      </a:extLst>
                    </a:gridCol>
                  </a:tblGrid>
                  <a:tr h="480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i="1" dirty="0">
                              <a:latin typeface="Book Antiqua" panose="0204060205030503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Pattern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d</a:t>
                          </a:r>
                          <a:r>
                            <a:rPr lang="en-IN" sz="1800" baseline="-25000" dirty="0">
                              <a:latin typeface="Book Antiqua" panose="020406020503050303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IN" sz="1800" i="1" dirty="0">
                            <a:latin typeface="Book Antiqua" panose="020406020503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5253817"/>
                      </a:ext>
                    </a:extLst>
                  </a:tr>
                  <a:tr h="5331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0" i="1" u="none" dirty="0">
                              <a:latin typeface="Book Antiqua" panose="02040602050305030304" pitchFamily="18" charset="0"/>
                            </a:rPr>
                            <a:t>D R </a:t>
                          </a:r>
                          <a14:m>
                            <m:oMath xmlns:m="http://schemas.openxmlformats.org/officeDocument/2006/math">
                              <m:bar>
                                <m:barPr>
                                  <m:pos m:val="top"/>
                                  <m:ctrlPr>
                                    <a:rPr lang="en-IN" b="0" i="1" u="none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IN" b="1" i="1" u="none" dirty="0" smtClean="0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</m:bar>
                            </m:oMath>
                          </a14:m>
                          <a:r>
                            <a:rPr lang="en-IN" b="0" i="1" u="none" dirty="0">
                              <a:latin typeface="Book Antiqua" panose="02040602050305030304" pitchFamily="18" charset="0"/>
                            </a:rPr>
                            <a:t> D</a:t>
                          </a:r>
                          <a:r>
                            <a:rPr lang="en-IN" b="1" i="1" u="none" dirty="0">
                              <a:solidFill>
                                <a:srgbClr val="00B0F0"/>
                              </a:solidFill>
                              <a:latin typeface="Book Antiqua" panose="02040602050305030304" pitchFamily="18" charset="0"/>
                            </a:rPr>
                            <a:t> 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2613816"/>
                      </a:ext>
                    </a:extLst>
                  </a:tr>
                  <a:tr h="5331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0" i="1" u="none" dirty="0">
                              <a:latin typeface="Book Antiqua" panose="02040602050305030304" pitchFamily="18" charset="0"/>
                            </a:rPr>
                            <a:t>D R I </a:t>
                          </a:r>
                          <a:r>
                            <a:rPr lang="en-IN" b="1" i="1" u="none" dirty="0">
                              <a:solidFill>
                                <a:srgbClr val="00B0F0"/>
                              </a:solidFill>
                              <a:latin typeface="Book Antiqua" panose="02040602050305030304" pitchFamily="18" charset="0"/>
                            </a:rPr>
                            <a:t>D 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2917205"/>
                      </a:ext>
                    </a:extLst>
                  </a:tr>
                  <a:tr h="5331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D R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I D 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4310610"/>
                      </a:ext>
                    </a:extLst>
                  </a:tr>
                  <a:tr h="536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D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R I D 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0417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45FE204-A15C-49EC-B6F9-C9B775C37D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3538046"/>
                  </p:ext>
                </p:extLst>
              </p:nvPr>
            </p:nvGraphicFramePr>
            <p:xfrm>
              <a:off x="4364177" y="925310"/>
              <a:ext cx="3521955" cy="2616271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173985">
                      <a:extLst>
                        <a:ext uri="{9D8B030D-6E8A-4147-A177-3AD203B41FA5}">
                          <a16:colId xmlns:a16="http://schemas.microsoft.com/office/drawing/2014/main" val="1665331163"/>
                        </a:ext>
                      </a:extLst>
                    </a:gridCol>
                    <a:gridCol w="1173985">
                      <a:extLst>
                        <a:ext uri="{9D8B030D-6E8A-4147-A177-3AD203B41FA5}">
                          <a16:colId xmlns:a16="http://schemas.microsoft.com/office/drawing/2014/main" val="3085698186"/>
                        </a:ext>
                      </a:extLst>
                    </a:gridCol>
                    <a:gridCol w="1173985">
                      <a:extLst>
                        <a:ext uri="{9D8B030D-6E8A-4147-A177-3AD203B41FA5}">
                          <a16:colId xmlns:a16="http://schemas.microsoft.com/office/drawing/2014/main" val="198801804"/>
                        </a:ext>
                      </a:extLst>
                    </a:gridCol>
                  </a:tblGrid>
                  <a:tr h="4807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i="1" dirty="0">
                              <a:latin typeface="Book Antiqua" panose="02040602050305030304" pitchFamily="18" charset="0"/>
                            </a:rPr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Pattern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800" i="1" dirty="0">
                              <a:latin typeface="Book Antiqua" panose="02040602050305030304" pitchFamily="18" charset="0"/>
                            </a:rPr>
                            <a:t>d</a:t>
                          </a:r>
                          <a:r>
                            <a:rPr lang="en-IN" sz="1800" baseline="-25000" dirty="0">
                              <a:latin typeface="Book Antiqua" panose="020406020503050303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IN" sz="1800" i="1" dirty="0">
                            <a:latin typeface="Book Antiqua" panose="0204060205030503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5253817"/>
                      </a:ext>
                    </a:extLst>
                  </a:tr>
                  <a:tr h="5331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95455" r="-100518" b="-3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2613816"/>
                      </a:ext>
                    </a:extLst>
                  </a:tr>
                  <a:tr h="5331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b="0" i="1" u="none" dirty="0">
                              <a:latin typeface="Book Antiqua" panose="02040602050305030304" pitchFamily="18" charset="0"/>
                            </a:rPr>
                            <a:t>D R I </a:t>
                          </a:r>
                          <a:r>
                            <a:rPr lang="en-IN" b="1" i="1" u="none" dirty="0">
                              <a:solidFill>
                                <a:srgbClr val="00B0F0"/>
                              </a:solidFill>
                              <a:latin typeface="Book Antiqua" panose="02040602050305030304" pitchFamily="18" charset="0"/>
                            </a:rPr>
                            <a:t>D 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2917205"/>
                      </a:ext>
                    </a:extLst>
                  </a:tr>
                  <a:tr h="5331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D R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I D 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4310610"/>
                      </a:ext>
                    </a:extLst>
                  </a:tr>
                  <a:tr h="536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IN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D </a:t>
                          </a:r>
                          <a:r>
                            <a:rPr kumimoji="0" lang="en-IN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Book Antiqua" panose="02040602050305030304" pitchFamily="18" charset="0"/>
                              <a:ea typeface="+mn-ea"/>
                              <a:cs typeface="+mn-cs"/>
                            </a:rPr>
                            <a:t>R I D 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dirty="0">
                              <a:latin typeface="Book Antiqua" panose="02040602050305030304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04170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13567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618</Words>
  <Application>Microsoft Office PowerPoint</Application>
  <PresentationFormat>Widescreen</PresentationFormat>
  <Paragraphs>224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Sanjeev BS</dc:creator>
  <cp:lastModifiedBy>Sanjeev BS</cp:lastModifiedBy>
  <cp:revision>262</cp:revision>
  <dcterms:created xsi:type="dcterms:W3CDTF">2025-01-27T13:48:52Z</dcterms:created>
  <dcterms:modified xsi:type="dcterms:W3CDTF">2025-02-05T04:04:33Z</dcterms:modified>
</cp:coreProperties>
</file>